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9" r:id="rId4"/>
    <p:sldId id="260" r:id="rId5"/>
    <p:sldId id="261" r:id="rId6"/>
    <p:sldId id="262" r:id="rId7"/>
    <p:sldId id="263" r:id="rId8"/>
    <p:sldId id="264" r:id="rId9"/>
    <p:sldId id="265" r:id="rId10"/>
    <p:sldId id="277" r:id="rId11"/>
    <p:sldId id="267" r:id="rId12"/>
    <p:sldId id="285" r:id="rId13"/>
    <p:sldId id="268" r:id="rId14"/>
    <p:sldId id="269" r:id="rId15"/>
    <p:sldId id="270" r:id="rId16"/>
    <p:sldId id="272" r:id="rId17"/>
    <p:sldId id="289" r:id="rId18"/>
    <p:sldId id="286" r:id="rId19"/>
    <p:sldId id="290" r:id="rId20"/>
    <p:sldId id="291" r:id="rId21"/>
    <p:sldId id="288" r:id="rId22"/>
    <p:sldId id="273" r:id="rId23"/>
    <p:sldId id="274" r:id="rId24"/>
    <p:sldId id="275" r:id="rId25"/>
    <p:sldId id="258" r:id="rId26"/>
    <p:sldId id="276" r:id="rId27"/>
    <p:sldId id="278" r:id="rId28"/>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8DEFD"/>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3121" autoAdjust="0"/>
  </p:normalViewPr>
  <p:slideViewPr>
    <p:cSldViewPr snapToGrid="0">
      <p:cViewPr>
        <p:scale>
          <a:sx n="60" d="100"/>
          <a:sy n="60" d="100"/>
        </p:scale>
        <p:origin x="-3000" y="-270"/>
      </p:cViewPr>
      <p:guideLst>
        <p:guide orient="horz" pos="2160"/>
        <p:guide pos="2880"/>
      </p:guideLst>
    </p:cSldViewPr>
  </p:slideViewPr>
  <p:notesTextViewPr>
    <p:cViewPr>
      <p:scale>
        <a:sx n="1" d="1"/>
        <a:sy n="1" d="1"/>
      </p:scale>
      <p:origin x="0" y="0"/>
    </p:cViewPr>
  </p:notesTextViewPr>
  <p:notesViewPr>
    <p:cSldViewPr snapToGrid="0">
      <p:cViewPr>
        <p:scale>
          <a:sx n="100" d="100"/>
          <a:sy n="100" d="100"/>
        </p:scale>
        <p:origin x="-2352" y="9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sz="quarter" idx="1"/>
          </p:nvPr>
        </p:nvSpPr>
        <p:spPr>
          <a:xfrm>
            <a:off x="4143587" y="0"/>
            <a:ext cx="3169920" cy="480060"/>
          </a:xfrm>
          <a:prstGeom prst="rect">
            <a:avLst/>
          </a:prstGeom>
        </p:spPr>
        <p:txBody>
          <a:bodyPr vert="horz" lIns="96653" tIns="48327" rIns="96653" bIns="48327" rtlCol="0"/>
          <a:lstStyle>
            <a:lvl1pPr algn="r">
              <a:defRPr sz="1200"/>
            </a:lvl1pPr>
          </a:lstStyle>
          <a:p>
            <a:fld id="{8037E8B8-F2D8-49A0-9B0F-3A062333B26D}" type="datetimeFigureOut">
              <a:rPr lang="en-CA" smtClean="0"/>
              <a:t>03/11/2016</a:t>
            </a:fld>
            <a:endParaRPr lang="en-CA"/>
          </a:p>
        </p:txBody>
      </p:sp>
      <p:sp>
        <p:nvSpPr>
          <p:cNvPr id="4" name="Footer Placeholder 3"/>
          <p:cNvSpPr>
            <a:spLocks noGrp="1"/>
          </p:cNvSpPr>
          <p:nvPr>
            <p:ph type="ftr" sz="quarter" idx="2"/>
          </p:nvPr>
        </p:nvSpPr>
        <p:spPr>
          <a:xfrm>
            <a:off x="0" y="9119474"/>
            <a:ext cx="3169920" cy="480060"/>
          </a:xfrm>
          <a:prstGeom prst="rect">
            <a:avLst/>
          </a:prstGeom>
        </p:spPr>
        <p:txBody>
          <a:bodyPr vert="horz" lIns="96653" tIns="48327" rIns="96653" bIns="48327" rtlCol="0" anchor="b"/>
          <a:lstStyle>
            <a:lvl1pPr algn="l">
              <a:defRPr sz="1200"/>
            </a:lvl1pPr>
          </a:lstStyle>
          <a:p>
            <a:endParaRPr lang="en-CA"/>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53" tIns="48327" rIns="96653" bIns="48327" rtlCol="0" anchor="b"/>
          <a:lstStyle>
            <a:lvl1pPr algn="r">
              <a:defRPr sz="1200"/>
            </a:lvl1pPr>
          </a:lstStyle>
          <a:p>
            <a:fld id="{5D0EC1B3-B4DB-4271-AD93-8DF24B8A1064}" type="slidenum">
              <a:rPr lang="en-CA" smtClean="0"/>
              <a:t>‹#›</a:t>
            </a:fld>
            <a:endParaRPr lang="en-CA"/>
          </a:p>
        </p:txBody>
      </p:sp>
    </p:spTree>
    <p:extLst>
      <p:ext uri="{BB962C8B-B14F-4D97-AF65-F5344CB8AC3E}">
        <p14:creationId xmlns:p14="http://schemas.microsoft.com/office/powerpoint/2010/main" val="2051940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53" tIns="48327" rIns="96653" bIns="48327" rtlCol="0"/>
          <a:lstStyle>
            <a:lvl1pPr algn="l">
              <a:defRPr sz="1200"/>
            </a:lvl1pPr>
          </a:lstStyle>
          <a:p>
            <a:endParaRPr lang="en-CA"/>
          </a:p>
        </p:txBody>
      </p:sp>
      <p:sp>
        <p:nvSpPr>
          <p:cNvPr id="3" name="Date Placeholder 2"/>
          <p:cNvSpPr>
            <a:spLocks noGrp="1"/>
          </p:cNvSpPr>
          <p:nvPr>
            <p:ph type="dt" idx="1"/>
          </p:nvPr>
        </p:nvSpPr>
        <p:spPr>
          <a:xfrm>
            <a:off x="4143587" y="0"/>
            <a:ext cx="3169920" cy="481727"/>
          </a:xfrm>
          <a:prstGeom prst="rect">
            <a:avLst/>
          </a:prstGeom>
        </p:spPr>
        <p:txBody>
          <a:bodyPr vert="horz" lIns="96653" tIns="48327" rIns="96653" bIns="48327" rtlCol="0"/>
          <a:lstStyle>
            <a:lvl1pPr algn="r">
              <a:defRPr sz="1200"/>
            </a:lvl1pPr>
          </a:lstStyle>
          <a:p>
            <a:fld id="{6940901C-D547-4EBF-BF0D-10B7C8739EBC}" type="datetimeFigureOut">
              <a:rPr lang="en-CA" smtClean="0"/>
              <a:t>03/11/2016</a:t>
            </a:fld>
            <a:endParaRPr lang="en-CA"/>
          </a:p>
        </p:txBody>
      </p:sp>
      <p:sp>
        <p:nvSpPr>
          <p:cNvPr id="4" name="Slide Image Placeholder 3"/>
          <p:cNvSpPr>
            <a:spLocks noGrp="1" noRot="1" noChangeAspect="1"/>
          </p:cNvSpPr>
          <p:nvPr>
            <p:ph type="sldImg" idx="2"/>
          </p:nvPr>
        </p:nvSpPr>
        <p:spPr>
          <a:xfrm>
            <a:off x="1498600" y="1200150"/>
            <a:ext cx="4318000" cy="3240088"/>
          </a:xfrm>
          <a:prstGeom prst="rect">
            <a:avLst/>
          </a:prstGeom>
          <a:noFill/>
          <a:ln w="12700">
            <a:solidFill>
              <a:prstClr val="black"/>
            </a:solidFill>
          </a:ln>
        </p:spPr>
        <p:txBody>
          <a:bodyPr vert="horz" lIns="96653" tIns="48327" rIns="96653" bIns="48327" rtlCol="0" anchor="ctr"/>
          <a:lstStyle/>
          <a:p>
            <a:endParaRPr lang="en-CA"/>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9119476"/>
            <a:ext cx="3169920" cy="481726"/>
          </a:xfrm>
          <a:prstGeom prst="rect">
            <a:avLst/>
          </a:prstGeom>
        </p:spPr>
        <p:txBody>
          <a:bodyPr vert="horz" lIns="96653" tIns="48327" rIns="96653" bIns="48327" rtlCol="0" anchor="b"/>
          <a:lstStyle>
            <a:lvl1pPr algn="l">
              <a:defRPr sz="1200"/>
            </a:lvl1pPr>
          </a:lstStyle>
          <a:p>
            <a:endParaRPr lang="en-CA"/>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53" tIns="48327" rIns="96653" bIns="48327" rtlCol="0" anchor="b"/>
          <a:lstStyle>
            <a:lvl1pPr algn="r">
              <a:defRPr sz="1200"/>
            </a:lvl1pPr>
          </a:lstStyle>
          <a:p>
            <a:fld id="{DC4C3F70-349B-4A7D-9F66-961A14C740D1}" type="slidenum">
              <a:rPr lang="en-CA" smtClean="0"/>
              <a:t>‹#›</a:t>
            </a:fld>
            <a:endParaRPr lang="en-CA"/>
          </a:p>
        </p:txBody>
      </p:sp>
    </p:spTree>
    <p:extLst>
      <p:ext uri="{BB962C8B-B14F-4D97-AF65-F5344CB8AC3E}">
        <p14:creationId xmlns:p14="http://schemas.microsoft.com/office/powerpoint/2010/main" val="200615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5311540-C5D6-4E3E-B6FF-C18EC178B416}" type="slidenum">
              <a:rPr lang="en-CA" smtClean="0"/>
              <a:t>4</a:t>
            </a:fld>
            <a:endParaRPr lang="en-CA" dirty="0"/>
          </a:p>
        </p:txBody>
      </p:sp>
    </p:spTree>
    <p:extLst>
      <p:ext uri="{BB962C8B-B14F-4D97-AF65-F5344CB8AC3E}">
        <p14:creationId xmlns:p14="http://schemas.microsoft.com/office/powerpoint/2010/main" val="1881014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smtClean="0"/>
              <a:t>To understand this…In Ontario there is significant incentive to large power users – called Class A users – to manage demand.</a:t>
            </a:r>
          </a:p>
          <a:p>
            <a:r>
              <a:rPr lang="en-CA" baseline="0" dirty="0" smtClean="0"/>
              <a:t>If Class A users reduce during the provincial peak hours they realize significant cost avoidance on the GA charge. </a:t>
            </a:r>
          </a:p>
          <a:p>
            <a:r>
              <a:rPr lang="en-CA" baseline="0" dirty="0" smtClean="0"/>
              <a:t>On the flip side if a Class A users misses reducing demand during those hours the penalty is significant – in the order of  $0.5M per MW.</a:t>
            </a:r>
          </a:p>
          <a:p>
            <a:endParaRPr lang="en-CA" baseline="0" dirty="0" smtClean="0"/>
          </a:p>
          <a:p>
            <a:r>
              <a:rPr lang="en-CA" baseline="0" dirty="0" smtClean="0"/>
              <a:t>The other option is Class B - Which is inherently less risky and not as lucrative for the U. They made the right choice in staying Class A.</a:t>
            </a:r>
            <a:endParaRPr lang="en-CA" dirty="0" smtClean="0"/>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So the U ideally needed a demand reduction solution that allowed them the ability to thrive in an aggressive Class A environment. They were now on the tip of that energy pyramid, high risk, seeking scale, expertise and offloading of risk.  </a:t>
            </a:r>
          </a:p>
          <a:p>
            <a:endParaRPr lang="en-CA"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baseline="0" dirty="0" smtClean="0"/>
              <a:t>Quite simply they needed the ability to flip a switch each day, without comprise to services, and achieve the savings.</a:t>
            </a:r>
          </a:p>
          <a:p>
            <a:endParaRPr lang="en-CA" baseline="0" dirty="0" smtClean="0"/>
          </a:p>
          <a:p>
            <a:r>
              <a:rPr lang="en-CA" baseline="0" dirty="0" smtClean="0"/>
              <a:t>One such a solution is now in place at the U – and is in fact the direct result of the EPC solution.</a:t>
            </a:r>
            <a:endParaRPr lang="en-CA" dirty="0"/>
          </a:p>
        </p:txBody>
      </p:sp>
      <p:sp>
        <p:nvSpPr>
          <p:cNvPr id="4" name="Slide Number Placeholder 3"/>
          <p:cNvSpPr>
            <a:spLocks noGrp="1"/>
          </p:cNvSpPr>
          <p:nvPr>
            <p:ph type="sldNum" sz="quarter" idx="10"/>
          </p:nvPr>
        </p:nvSpPr>
        <p:spPr/>
        <p:txBody>
          <a:bodyPr/>
          <a:lstStyle/>
          <a:p>
            <a:fld id="{45311540-C5D6-4E3E-B6FF-C18EC178B416}" type="slidenum">
              <a:rPr lang="en-CA" smtClean="0"/>
              <a:t>15</a:t>
            </a:fld>
            <a:endParaRPr lang="en-CA" dirty="0"/>
          </a:p>
        </p:txBody>
      </p:sp>
    </p:spTree>
    <p:extLst>
      <p:ext uri="{BB962C8B-B14F-4D97-AF65-F5344CB8AC3E}">
        <p14:creationId xmlns:p14="http://schemas.microsoft.com/office/powerpoint/2010/main" val="1110791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That is the</a:t>
            </a:r>
            <a:r>
              <a:rPr lang="en-CA" baseline="0" dirty="0" smtClean="0"/>
              <a:t> University’s 58,000 ton-hr thermal energy storage system. Up to 6MW of demand reduction is achieved by shifting chiller production of CHW </a:t>
            </a:r>
            <a:r>
              <a:rPr lang="en-CA" baseline="0" smtClean="0"/>
              <a:t>to nightime </a:t>
            </a:r>
            <a:r>
              <a:rPr lang="en-CA" baseline="0" dirty="0" smtClean="0"/>
              <a:t>– allowing the U to deliver full cooling services during peak daytime loads entirely from the tank storage.</a:t>
            </a:r>
            <a:endParaRPr lang="en-CA" dirty="0"/>
          </a:p>
        </p:txBody>
      </p:sp>
      <p:sp>
        <p:nvSpPr>
          <p:cNvPr id="4" name="Slide Number Placeholder 3"/>
          <p:cNvSpPr>
            <a:spLocks noGrp="1"/>
          </p:cNvSpPr>
          <p:nvPr>
            <p:ph type="sldNum" sz="quarter" idx="10"/>
          </p:nvPr>
        </p:nvSpPr>
        <p:spPr/>
        <p:txBody>
          <a:bodyPr/>
          <a:lstStyle/>
          <a:p>
            <a:fld id="{45311540-C5D6-4E3E-B6FF-C18EC178B416}" type="slidenum">
              <a:rPr lang="en-CA" smtClean="0"/>
              <a:t>16</a:t>
            </a:fld>
            <a:endParaRPr lang="en-CA" dirty="0"/>
          </a:p>
        </p:txBody>
      </p:sp>
    </p:spTree>
    <p:extLst>
      <p:ext uri="{BB962C8B-B14F-4D97-AF65-F5344CB8AC3E}">
        <p14:creationId xmlns:p14="http://schemas.microsoft.com/office/powerpoint/2010/main" val="1618055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a:t>
            </a:r>
            <a:r>
              <a:rPr lang="en-CA" baseline="0" dirty="0" smtClean="0"/>
              <a:t> how is the demand reduction achieved?</a:t>
            </a:r>
          </a:p>
          <a:p>
            <a:r>
              <a:rPr lang="en-CA" baseline="0" dirty="0" smtClean="0"/>
              <a:t>It is predicated on shifting chiller demand from expensive daytime rates to </a:t>
            </a:r>
            <a:r>
              <a:rPr lang="en-CA" baseline="0" dirty="0" err="1" smtClean="0"/>
              <a:t>nightime</a:t>
            </a:r>
            <a:r>
              <a:rPr lang="en-CA" baseline="0" dirty="0" smtClean="0"/>
              <a:t>, and using the TES tank for storage. It’s a thermal battery that get charged at night and discharges during the day. And that cycle repeats itself each day.</a:t>
            </a:r>
          </a:p>
          <a:p>
            <a:r>
              <a:rPr lang="en-CA" dirty="0" smtClean="0"/>
              <a:t>Of</a:t>
            </a:r>
            <a:r>
              <a:rPr lang="en-CA" baseline="0" dirty="0" smtClean="0"/>
              <a:t> course there is benefit in choosing the window to charge or discharge– to maximize cost avoidance by keeping chillers off during provincial peak hours. Thankfully the tank has about a 9 hr window for peak summer conditions and this has proved valuable…as anybody in the room from Ontario that is in class A will recognize. he forecast for provincial peaks is just that - a forecast and gaming the hours isn’t easy.</a:t>
            </a:r>
            <a:endParaRPr lang="en-CA" dirty="0"/>
          </a:p>
        </p:txBody>
      </p:sp>
      <p:sp>
        <p:nvSpPr>
          <p:cNvPr id="4" name="Slide Number Placeholder 3"/>
          <p:cNvSpPr>
            <a:spLocks noGrp="1"/>
          </p:cNvSpPr>
          <p:nvPr>
            <p:ph type="sldNum" sz="quarter" idx="10"/>
          </p:nvPr>
        </p:nvSpPr>
        <p:spPr/>
        <p:txBody>
          <a:bodyPr/>
          <a:lstStyle/>
          <a:p>
            <a:fld id="{DC4C3F70-349B-4A7D-9F66-961A14C740D1}" type="slidenum">
              <a:rPr lang="en-CA" smtClean="0"/>
              <a:t>18</a:t>
            </a:fld>
            <a:endParaRPr lang="en-CA"/>
          </a:p>
        </p:txBody>
      </p:sp>
    </p:spTree>
    <p:extLst>
      <p:ext uri="{BB962C8B-B14F-4D97-AF65-F5344CB8AC3E}">
        <p14:creationId xmlns:p14="http://schemas.microsoft.com/office/powerpoint/2010/main" val="14013984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DC4C3F70-349B-4A7D-9F66-961A14C740D1}" type="slidenum">
              <a:rPr lang="en-CA" smtClean="0"/>
              <a:t>27</a:t>
            </a:fld>
            <a:endParaRPr lang="en-CA"/>
          </a:p>
        </p:txBody>
      </p:sp>
    </p:spTree>
    <p:extLst>
      <p:ext uri="{BB962C8B-B14F-4D97-AF65-F5344CB8AC3E}">
        <p14:creationId xmlns:p14="http://schemas.microsoft.com/office/powerpoint/2010/main" val="1559823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5311540-C5D6-4E3E-B6FF-C18EC178B416}" type="slidenum">
              <a:rPr lang="en-CA" smtClean="0"/>
              <a:t>6</a:t>
            </a:fld>
            <a:endParaRPr lang="en-CA" dirty="0"/>
          </a:p>
        </p:txBody>
      </p:sp>
    </p:spTree>
    <p:extLst>
      <p:ext uri="{BB962C8B-B14F-4D97-AF65-F5344CB8AC3E}">
        <p14:creationId xmlns:p14="http://schemas.microsoft.com/office/powerpoint/2010/main" val="987085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Paul has done a great job speaking of the EPC solution from the Owner’s perspective. In terms of their</a:t>
            </a:r>
            <a:r>
              <a:rPr lang="en-CA" baseline="0" dirty="0" smtClean="0"/>
              <a:t> requirements for an energy project and how they went about getting it started.</a:t>
            </a:r>
          </a:p>
          <a:p>
            <a:r>
              <a:rPr lang="en-CA" dirty="0" smtClean="0"/>
              <a:t>I’d like to now speak about the </a:t>
            </a:r>
            <a:r>
              <a:rPr lang="en-CA" baseline="0" dirty="0" smtClean="0"/>
              <a:t>development of that EPC solution  - some of the considerations and challenges that were encountered and overcome  – and how ultimately the metrics that are shown here came to be developed. In other words how did we as the Energy Service Company work with the U to come to develop and deliver a program with $2.5M annual savings.</a:t>
            </a:r>
            <a:endParaRPr lang="en-CA" dirty="0"/>
          </a:p>
        </p:txBody>
      </p:sp>
      <p:sp>
        <p:nvSpPr>
          <p:cNvPr id="4" name="Slide Number Placeholder 3"/>
          <p:cNvSpPr>
            <a:spLocks noGrp="1"/>
          </p:cNvSpPr>
          <p:nvPr>
            <p:ph type="sldNum" sz="quarter" idx="10"/>
          </p:nvPr>
        </p:nvSpPr>
        <p:spPr/>
        <p:txBody>
          <a:bodyPr/>
          <a:lstStyle/>
          <a:p>
            <a:fld id="{45311540-C5D6-4E3E-B6FF-C18EC178B416}" type="slidenum">
              <a:rPr lang="en-CA" smtClean="0"/>
              <a:t>8</a:t>
            </a:fld>
            <a:endParaRPr lang="en-CA" dirty="0"/>
          </a:p>
        </p:txBody>
      </p:sp>
    </p:spTree>
    <p:extLst>
      <p:ext uri="{BB962C8B-B14F-4D97-AF65-F5344CB8AC3E}">
        <p14:creationId xmlns:p14="http://schemas.microsoft.com/office/powerpoint/2010/main" val="7162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let’s talk about the EPC process and I’ll start by recognizing that a</a:t>
            </a:r>
            <a:r>
              <a:rPr lang="en-CA" baseline="0" dirty="0" smtClean="0"/>
              <a:t>n EPC solution has a cycle similar to any other project that your U may run – starts by defining the project goals or criteria, teams get assigned, work gets planned, work happens, and the project is closed. Simple right?</a:t>
            </a:r>
          </a:p>
          <a:p>
            <a:r>
              <a:rPr lang="en-CA" baseline="0" dirty="0" smtClean="0"/>
              <a:t>In the case of your Energy project - the goals naturally focus on savings electricity, gas  or water or reducing emissions. – the team is normally the from the physical resources department or sustainability side, with maybe some help from outside consultants - and I think it’s safe to say that funding for those projects often compete with redevelopment ambitions.</a:t>
            </a:r>
          </a:p>
          <a:p>
            <a:r>
              <a:rPr lang="en-CA" baseline="0" dirty="0" smtClean="0"/>
              <a:t>These types of projects are happening at most U’s here today and no doubt have success.</a:t>
            </a:r>
          </a:p>
          <a:p>
            <a:endParaRPr lang="en-CA" dirty="0"/>
          </a:p>
        </p:txBody>
      </p:sp>
      <p:sp>
        <p:nvSpPr>
          <p:cNvPr id="4" name="Slide Number Placeholder 3"/>
          <p:cNvSpPr>
            <a:spLocks noGrp="1"/>
          </p:cNvSpPr>
          <p:nvPr>
            <p:ph type="sldNum" sz="quarter" idx="10"/>
          </p:nvPr>
        </p:nvSpPr>
        <p:spPr/>
        <p:txBody>
          <a:bodyPr/>
          <a:lstStyle/>
          <a:p>
            <a:fld id="{45311540-C5D6-4E3E-B6FF-C18EC178B416}" type="slidenum">
              <a:rPr lang="en-CA" smtClean="0"/>
              <a:t>9</a:t>
            </a:fld>
            <a:endParaRPr lang="en-CA" dirty="0"/>
          </a:p>
        </p:txBody>
      </p:sp>
    </p:spTree>
    <p:extLst>
      <p:ext uri="{BB962C8B-B14F-4D97-AF65-F5344CB8AC3E}">
        <p14:creationId xmlns:p14="http://schemas.microsoft.com/office/powerpoint/2010/main" val="449050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Now imagine</a:t>
            </a:r>
            <a:r>
              <a:rPr lang="en-CA" baseline="0" dirty="0" smtClean="0"/>
              <a:t> your institution identifies the need to go further – that last year’s reductions aren’t enough.</a:t>
            </a:r>
          </a:p>
          <a:p>
            <a:endParaRPr lang="en-CA" baseline="0" dirty="0" smtClean="0"/>
          </a:p>
          <a:p>
            <a:r>
              <a:rPr lang="en-CA" baseline="0" dirty="0" smtClean="0"/>
              <a:t>Most institutions recognize the tipping point at which they can no longer adequately support a self performed energy project of a certain scale  – either from a resource, risk or funding standpoint. </a:t>
            </a:r>
          </a:p>
          <a:p>
            <a:endParaRPr lang="en-CA" baseline="0" dirty="0" smtClean="0"/>
          </a:p>
          <a:p>
            <a:r>
              <a:rPr lang="en-CA" baseline="0" dirty="0" smtClean="0"/>
              <a:t>One option, and the one we’re focused on here today, is the EPC solution. An </a:t>
            </a:r>
            <a:r>
              <a:rPr lang="en-CA" baseline="0" dirty="0" err="1" smtClean="0"/>
              <a:t>ESCo</a:t>
            </a:r>
            <a:r>
              <a:rPr lang="en-CA" baseline="0" dirty="0" smtClean="0"/>
              <a:t> partner brings dedicated project resources  - 1) to enable further reaching energy measures on a campus wide scale, 2) offload risk performance from the Owner, and  3) and financing options. </a:t>
            </a:r>
          </a:p>
          <a:p>
            <a:endParaRPr lang="en-CA" baseline="0" dirty="0" smtClean="0"/>
          </a:p>
          <a:p>
            <a:r>
              <a:rPr lang="en-CA" baseline="0" dirty="0" smtClean="0"/>
              <a:t>The result is a project that is afforded additional scale, depth and diversity… and… ultimately savings that may not otherwise be achieved by the U were it self performed.</a:t>
            </a:r>
          </a:p>
          <a:p>
            <a:endParaRPr lang="en-CA" dirty="0"/>
          </a:p>
        </p:txBody>
      </p:sp>
      <p:sp>
        <p:nvSpPr>
          <p:cNvPr id="4" name="Slide Number Placeholder 3"/>
          <p:cNvSpPr>
            <a:spLocks noGrp="1"/>
          </p:cNvSpPr>
          <p:nvPr>
            <p:ph type="sldNum" sz="quarter" idx="10"/>
          </p:nvPr>
        </p:nvSpPr>
        <p:spPr/>
        <p:txBody>
          <a:bodyPr/>
          <a:lstStyle/>
          <a:p>
            <a:fld id="{45311540-C5D6-4E3E-B6FF-C18EC178B416}" type="slidenum">
              <a:rPr lang="en-CA" smtClean="0"/>
              <a:t>10</a:t>
            </a:fld>
            <a:endParaRPr lang="en-CA" dirty="0"/>
          </a:p>
        </p:txBody>
      </p:sp>
    </p:spTree>
    <p:extLst>
      <p:ext uri="{BB962C8B-B14F-4D97-AF65-F5344CB8AC3E}">
        <p14:creationId xmlns:p14="http://schemas.microsoft.com/office/powerpoint/2010/main" val="2617828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 understand the tipping</a:t>
            </a:r>
            <a:r>
              <a:rPr lang="en-CA" baseline="0" dirty="0" smtClean="0"/>
              <a:t> point of scale, technology and risk that may lend itself to an EPC it’s instructive to look at the basic energy savings pyramid that most of us have seen.</a:t>
            </a:r>
          </a:p>
          <a:p>
            <a:r>
              <a:rPr lang="en-CA" baseline="0" dirty="0" smtClean="0"/>
              <a:t>Let’s use the example of lighting technology for the purpose of the discussion. </a:t>
            </a:r>
          </a:p>
          <a:p>
            <a:r>
              <a:rPr lang="en-CA" baseline="0" dirty="0" smtClean="0"/>
              <a:t>At the most basic level, energy conservation – turning off the lights</a:t>
            </a:r>
          </a:p>
          <a:p>
            <a:r>
              <a:rPr lang="en-CA" baseline="0" dirty="0" smtClean="0"/>
              <a:t>Next level of opportunity is efficiently gains.,</a:t>
            </a:r>
          </a:p>
          <a:p>
            <a:r>
              <a:rPr lang="en-CA" baseline="0" dirty="0" smtClean="0"/>
              <a:t>Finally, at the top of the pyramid may be sophisticated schemes that manage lighting in combination with other assets, for demand leveling.</a:t>
            </a:r>
          </a:p>
          <a:p>
            <a:r>
              <a:rPr lang="en-CA" baseline="0" dirty="0" smtClean="0"/>
              <a:t>Of course risk and scale vary with position on the pyramid. Each institution may have their own tipping point at which scale, expertise, or funding becomes too difficult and the saving can either be left on the table or achieved with an EPC. </a:t>
            </a:r>
          </a:p>
          <a:p>
            <a:r>
              <a:rPr lang="en-CA" baseline="0" dirty="0" smtClean="0"/>
              <a:t>I’ll challenge you to think about where this tipping point may apply to your institution, and for which technology.</a:t>
            </a:r>
          </a:p>
        </p:txBody>
      </p:sp>
      <p:sp>
        <p:nvSpPr>
          <p:cNvPr id="4" name="Slide Number Placeholder 3"/>
          <p:cNvSpPr>
            <a:spLocks noGrp="1"/>
          </p:cNvSpPr>
          <p:nvPr>
            <p:ph type="sldNum" sz="quarter" idx="10"/>
          </p:nvPr>
        </p:nvSpPr>
        <p:spPr/>
        <p:txBody>
          <a:bodyPr/>
          <a:lstStyle/>
          <a:p>
            <a:fld id="{DC4C3F70-349B-4A7D-9F66-961A14C740D1}" type="slidenum">
              <a:rPr lang="en-CA" smtClean="0"/>
              <a:t>11</a:t>
            </a:fld>
            <a:endParaRPr lang="en-CA"/>
          </a:p>
        </p:txBody>
      </p:sp>
    </p:spTree>
    <p:extLst>
      <p:ext uri="{BB962C8B-B14F-4D97-AF65-F5344CB8AC3E}">
        <p14:creationId xmlns:p14="http://schemas.microsoft.com/office/powerpoint/2010/main" val="3302057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So let’s bring</a:t>
            </a:r>
            <a:r>
              <a:rPr lang="en-CA" baseline="0" dirty="0" smtClean="0"/>
              <a:t> the discussion back to the </a:t>
            </a:r>
            <a:r>
              <a:rPr lang="en-CA" baseline="0" dirty="0" err="1" smtClean="0"/>
              <a:t>UofG</a:t>
            </a:r>
            <a:r>
              <a:rPr lang="en-CA" baseline="0" dirty="0" smtClean="0"/>
              <a:t> and the GGI.</a:t>
            </a:r>
          </a:p>
          <a:p>
            <a:endParaRPr lang="en-CA" baseline="0" dirty="0" smtClean="0"/>
          </a:p>
          <a:p>
            <a:r>
              <a:rPr lang="en-CA" baseline="0" dirty="0" smtClean="0"/>
              <a:t>Early in the EPC process the U recognized two important challenges - the need to achieve higher savings above and beyond what they had historically achieved – and - they also recognize a changing energy market, particularly with regards to Ontario’s electrical utility.</a:t>
            </a:r>
          </a:p>
          <a:p>
            <a:endParaRPr lang="en-CA" baseline="0" dirty="0" smtClean="0"/>
          </a:p>
          <a:p>
            <a:r>
              <a:rPr lang="en-CA" baseline="0" dirty="0" smtClean="0"/>
              <a:t>Disruptions such as the elimination of coal, expensive renewable energy contracts to replace the coal, even more expensive gas peaking plants to level the renewables, and the anticipation of the decommissioning of nuclear assets and pending Carbon Tax regime all meant new market pressures that a ‘business as usual’ approach  not an option. </a:t>
            </a:r>
          </a:p>
        </p:txBody>
      </p:sp>
      <p:sp>
        <p:nvSpPr>
          <p:cNvPr id="4" name="Slide Number Placeholder 3"/>
          <p:cNvSpPr>
            <a:spLocks noGrp="1"/>
          </p:cNvSpPr>
          <p:nvPr>
            <p:ph type="sldNum" sz="quarter" idx="10"/>
          </p:nvPr>
        </p:nvSpPr>
        <p:spPr/>
        <p:txBody>
          <a:bodyPr/>
          <a:lstStyle/>
          <a:p>
            <a:fld id="{DC4C3F70-349B-4A7D-9F66-961A14C740D1}" type="slidenum">
              <a:rPr lang="en-CA" smtClean="0"/>
              <a:t>12</a:t>
            </a:fld>
            <a:endParaRPr lang="en-CA"/>
          </a:p>
        </p:txBody>
      </p:sp>
    </p:spTree>
    <p:extLst>
      <p:ext uri="{BB962C8B-B14F-4D97-AF65-F5344CB8AC3E}">
        <p14:creationId xmlns:p14="http://schemas.microsoft.com/office/powerpoint/2010/main" val="26201219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To</a:t>
            </a:r>
            <a:r>
              <a:rPr lang="en-CA" baseline="0" dirty="0" smtClean="0"/>
              <a:t> give an example of this, let’s look at what the U’s electrical utility profile looked like in the years prior to the project.</a:t>
            </a:r>
          </a:p>
          <a:p>
            <a:endParaRPr lang="en-CA" baseline="0" dirty="0" smtClean="0"/>
          </a:p>
          <a:p>
            <a:r>
              <a:rPr lang="en-CA" baseline="0" dirty="0" smtClean="0"/>
              <a:t>MWh consumption – flat.</a:t>
            </a:r>
          </a:p>
          <a:p>
            <a:r>
              <a:rPr lang="en-CA" baseline="0" dirty="0" smtClean="0"/>
              <a:t>MW demand – flat. </a:t>
            </a:r>
          </a:p>
          <a:p>
            <a:endParaRPr lang="en-CA" baseline="0" dirty="0" smtClean="0"/>
          </a:p>
          <a:p>
            <a:r>
              <a:rPr lang="en-CA" baseline="0" dirty="0" smtClean="0"/>
              <a:t>Meanwhile campus is growing and building services are being added.</a:t>
            </a:r>
          </a:p>
          <a:p>
            <a:endParaRPr lang="en-CA" baseline="0" dirty="0" smtClean="0"/>
          </a:p>
          <a:p>
            <a:r>
              <a:rPr lang="en-CA" baseline="0" dirty="0" smtClean="0"/>
              <a:t>So the U was doing pretty good by this graph and they felt good about the savings (or avoidance).</a:t>
            </a:r>
          </a:p>
          <a:p>
            <a:endParaRPr lang="en-CA" dirty="0"/>
          </a:p>
        </p:txBody>
      </p:sp>
      <p:sp>
        <p:nvSpPr>
          <p:cNvPr id="4" name="Slide Number Placeholder 3"/>
          <p:cNvSpPr>
            <a:spLocks noGrp="1"/>
          </p:cNvSpPr>
          <p:nvPr>
            <p:ph type="sldNum" sz="quarter" idx="10"/>
          </p:nvPr>
        </p:nvSpPr>
        <p:spPr/>
        <p:txBody>
          <a:bodyPr/>
          <a:lstStyle/>
          <a:p>
            <a:fld id="{45311540-C5D6-4E3E-B6FF-C18EC178B416}" type="slidenum">
              <a:rPr lang="en-CA" smtClean="0"/>
              <a:t>13</a:t>
            </a:fld>
            <a:endParaRPr lang="en-CA" dirty="0"/>
          </a:p>
        </p:txBody>
      </p:sp>
    </p:spTree>
    <p:extLst>
      <p:ext uri="{BB962C8B-B14F-4D97-AF65-F5344CB8AC3E}">
        <p14:creationId xmlns:p14="http://schemas.microsoft.com/office/powerpoint/2010/main" val="5269898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Except,</a:t>
            </a:r>
            <a:r>
              <a:rPr lang="en-CA" baseline="0" dirty="0" smtClean="0"/>
              <a:t> their utility spend was increasing year over year, in the order of $1M per year despite a flat profile, entirely due to a relatively new rate structure in Ontario centered on demand charges.</a:t>
            </a:r>
          </a:p>
          <a:p>
            <a:endParaRPr lang="en-CA" baseline="0" dirty="0" smtClean="0"/>
          </a:p>
          <a:p>
            <a:r>
              <a:rPr lang="en-CA" baseline="0" dirty="0" smtClean="0"/>
              <a:t>Demand charges aren’t new and most U’s are knowledgeable of them. The difference is that under Ontario’s new market charge - the so called Global Adjustment Mechanism – the GA  charge heavily penalizes daytime peak demand usage during provincial peaks and applies a rates that is increasing well beyond historical trends, to cover the cost of previous mentioned policy changes - and that is making for big winners and big losers.</a:t>
            </a:r>
          </a:p>
        </p:txBody>
      </p:sp>
      <p:sp>
        <p:nvSpPr>
          <p:cNvPr id="4" name="Slide Number Placeholder 3"/>
          <p:cNvSpPr>
            <a:spLocks noGrp="1"/>
          </p:cNvSpPr>
          <p:nvPr>
            <p:ph type="sldNum" sz="quarter" idx="10"/>
          </p:nvPr>
        </p:nvSpPr>
        <p:spPr/>
        <p:txBody>
          <a:bodyPr/>
          <a:lstStyle/>
          <a:p>
            <a:fld id="{DC4C3F70-349B-4A7D-9F66-961A14C740D1}" type="slidenum">
              <a:rPr lang="en-CA" smtClean="0"/>
              <a:t>14</a:t>
            </a:fld>
            <a:endParaRPr lang="en-CA"/>
          </a:p>
        </p:txBody>
      </p:sp>
    </p:spTree>
    <p:extLst>
      <p:ext uri="{BB962C8B-B14F-4D97-AF65-F5344CB8AC3E}">
        <p14:creationId xmlns:p14="http://schemas.microsoft.com/office/powerpoint/2010/main" val="2362110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0"/>
            <a:ext cx="9144000" cy="26406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434340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28600" y="3240420"/>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371600"/>
            <a:ext cx="7772400" cy="1780108"/>
          </a:xfrm>
          <a:prstGeom prst="rect">
            <a:avLst/>
          </a:prstGeom>
        </p:spPr>
        <p:txBody>
          <a:bodyPr anchor="b">
            <a:normAutofit/>
          </a:bodyPr>
          <a:lstStyle>
            <a:lvl1pPr>
              <a:defRPr sz="4400">
                <a:solidFill>
                  <a:srgbClr val="FFFFFF"/>
                </a:solidFill>
              </a:defRPr>
            </a:lvl1pPr>
          </a:lstStyle>
          <a:p>
            <a:r>
              <a:rPr lang="en-US" smtClean="0"/>
              <a:t>Click to edit Master title style</a:t>
            </a:r>
            <a:endParaRPr lang="en-US" dirty="0"/>
          </a:p>
        </p:txBody>
      </p:sp>
      <p:pic>
        <p:nvPicPr>
          <p:cNvPr id="17" name="Picture 2" descr="C:\Users\agmatace\AppData\Local\Microsoft\Windows\Temporary Internet Files\Content.Outlook\DDJEVQCJ\ERAPPA 2016 logo (2) (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28600" y="5679948"/>
            <a:ext cx="2362200" cy="10866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3"/>
            <a:ext cx="2133600" cy="365125"/>
          </a:xfrm>
          <a:prstGeom prst="rect">
            <a:avLst/>
          </a:prstGeom>
        </p:spPr>
        <p:txBody>
          <a:bodyPr/>
          <a:lstStyle/>
          <a:p>
            <a:fld id="{C794C937-7517-4312-8ACE-BE4F2657FE42}" type="datetime1">
              <a:rPr lang="en-CA" smtClean="0"/>
              <a:t>03/11/2016</a:t>
            </a:fld>
            <a:endParaRPr lang="en-CA" dirty="0"/>
          </a:p>
        </p:txBody>
      </p:sp>
      <p:sp>
        <p:nvSpPr>
          <p:cNvPr id="5" name="Footer Placeholder 4"/>
          <p:cNvSpPr>
            <a:spLocks noGrp="1"/>
          </p:cNvSpPr>
          <p:nvPr>
            <p:ph type="ftr" sz="quarter" idx="11"/>
          </p:nvPr>
        </p:nvSpPr>
        <p:spPr>
          <a:xfrm>
            <a:off x="3124200" y="6356353"/>
            <a:ext cx="2895600" cy="365125"/>
          </a:xfrm>
          <a:prstGeom prst="rect">
            <a:avLst/>
          </a:prstGeom>
        </p:spPr>
        <p:txBody>
          <a:bodyPr/>
          <a:lstStyle/>
          <a:p>
            <a:endParaRPr lang="en-CA" dirty="0"/>
          </a:p>
        </p:txBody>
      </p:sp>
      <p:sp>
        <p:nvSpPr>
          <p:cNvPr id="6" name="Slide Number Placeholder 5"/>
          <p:cNvSpPr>
            <a:spLocks noGrp="1"/>
          </p:cNvSpPr>
          <p:nvPr>
            <p:ph type="sldNum" sz="quarter" idx="12"/>
          </p:nvPr>
        </p:nvSpPr>
        <p:spPr>
          <a:xfrm>
            <a:off x="6553200" y="6356353"/>
            <a:ext cx="2133600" cy="365125"/>
          </a:xfrm>
          <a:prstGeom prst="rect">
            <a:avLst/>
          </a:prstGeom>
        </p:spPr>
        <p:txBody>
          <a:bodyPr/>
          <a:lstStyle/>
          <a:p>
            <a:fld id="{7C329E63-C4BC-47BB-BA22-8FB05EB993B7}" type="slidenum">
              <a:rPr lang="en-CA" smtClean="0"/>
              <a:pPr/>
              <a:t>‹#›</a:t>
            </a:fld>
            <a:endParaRPr lang="en-CA" dirty="0"/>
          </a:p>
        </p:txBody>
      </p:sp>
    </p:spTree>
    <p:extLst>
      <p:ext uri="{BB962C8B-B14F-4D97-AF65-F5344CB8AC3E}">
        <p14:creationId xmlns:p14="http://schemas.microsoft.com/office/powerpoint/2010/main" val="10437212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Picture 2" descr="C:\Users\agmatace\AppData\Local\Microsoft\Windows\Temporary Internet Files\Content.Outlook\DDJEVQCJ\ERAPPA 2016 logo (2) (2).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228600" y="5679948"/>
            <a:ext cx="2362200" cy="108661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Lst>
  <p:timing>
    <p:tnLst>
      <p:par>
        <p:cTn id="1" dur="indefinite" restart="never" nodeType="tmRoot"/>
      </p:par>
    </p:tnLst>
  </p:timing>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8.png"/><Relationship Id="rId11" Type="http://schemas.microsoft.com/office/2007/relationships/hdphoto" Target="../media/hdphoto5.wdp"/><Relationship Id="rId5" Type="http://schemas.microsoft.com/office/2007/relationships/hdphoto" Target="../media/hdphoto2.wdp"/><Relationship Id="rId10" Type="http://schemas.openxmlformats.org/officeDocument/2006/relationships/image" Target="../media/image10.png"/><Relationship Id="rId4" Type="http://schemas.openxmlformats.org/officeDocument/2006/relationships/image" Target="../media/image7.png"/><Relationship Id="rId9" Type="http://schemas.microsoft.com/office/2007/relationships/hdphoto" Target="../media/hdphoto4.wdp"/></Relationships>
</file>

<file path=ppt/slides/_rels/slide2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microsoft.com/office/2007/relationships/hdphoto" Target="../media/hdphoto7.wdp"/><Relationship Id="rId2" Type="http://schemas.openxmlformats.org/officeDocument/2006/relationships/image" Target="../media/image11.jpg"/><Relationship Id="rId1" Type="http://schemas.openxmlformats.org/officeDocument/2006/relationships/slideLayout" Target="../slideLayouts/slideLayout3.xml"/><Relationship Id="rId6" Type="http://schemas.openxmlformats.org/officeDocument/2006/relationships/image" Target="../media/image14.png"/><Relationship Id="rId5" Type="http://schemas.microsoft.com/office/2007/relationships/hdphoto" Target="../media/hdphoto6.wdp"/><Relationship Id="rId4" Type="http://schemas.openxmlformats.org/officeDocument/2006/relationships/image" Target="../media/image13.png"/><Relationship Id="rId9" Type="http://schemas.microsoft.com/office/2007/relationships/hdphoto" Target="../media/hdphoto8.wdp"/></Relationships>
</file>

<file path=ppt/slides/_rels/slide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2289048" y="4248912"/>
            <a:ext cx="6705600" cy="771144"/>
          </a:xfrm>
          <a:prstGeom prst="rect">
            <a:avLst/>
          </a:prstGeom>
        </p:spPr>
        <p:txBody>
          <a:bodyPr>
            <a:normAutofit/>
          </a:bodyPr>
          <a:lstStyle/>
          <a:p>
            <a:pPr marL="0" indent="0" algn="r">
              <a:buNone/>
            </a:pPr>
            <a:r>
              <a:rPr lang="en-CA" sz="2000" dirty="0" smtClean="0">
                <a:solidFill>
                  <a:schemeClr val="accent1">
                    <a:lumMod val="50000"/>
                  </a:schemeClr>
                </a:solidFill>
              </a:rPr>
              <a:t>An Innovative Student-Engaged Sustainability &amp; Utilities Reduction Program at the University of Guelph</a:t>
            </a:r>
            <a:endParaRPr lang="en-CA" sz="2000" dirty="0">
              <a:solidFill>
                <a:schemeClr val="accent1">
                  <a:lumMod val="50000"/>
                </a:schemeClr>
              </a:solidFill>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128" y="761029"/>
            <a:ext cx="7242048" cy="2139696"/>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9446" y="5349240"/>
            <a:ext cx="1003040" cy="1508760"/>
          </a:xfrm>
          <a:prstGeom prst="rect">
            <a:avLst/>
          </a:prstGeom>
        </p:spPr>
      </p:pic>
      <p:sp>
        <p:nvSpPr>
          <p:cNvPr id="10" name="Rectangle 9"/>
          <p:cNvSpPr/>
          <p:nvPr/>
        </p:nvSpPr>
        <p:spPr>
          <a:xfrm>
            <a:off x="5848664" y="5349240"/>
            <a:ext cx="1137352" cy="1508760"/>
          </a:xfrm>
          <a:prstGeom prst="rect">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15260" y="5626606"/>
            <a:ext cx="985872" cy="495302"/>
          </a:xfrm>
          <a:prstGeom prst="rect">
            <a:avLst/>
          </a:prstGeom>
        </p:spPr>
      </p:pic>
      <p:sp>
        <p:nvSpPr>
          <p:cNvPr id="12" name="Rectangle 11"/>
          <p:cNvSpPr/>
          <p:nvPr/>
        </p:nvSpPr>
        <p:spPr>
          <a:xfrm>
            <a:off x="3872486" y="5349240"/>
            <a:ext cx="1851658" cy="1508760"/>
          </a:xfrm>
          <a:prstGeom prst="rect">
            <a:avLst/>
          </a:prstGeom>
          <a:solidFill>
            <a:srgbClr val="A8D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p:cNvSpPr/>
          <p:nvPr/>
        </p:nvSpPr>
        <p:spPr>
          <a:xfrm>
            <a:off x="6986016" y="5349240"/>
            <a:ext cx="1920240" cy="1508760"/>
          </a:xfrm>
          <a:prstGeom prst="rect">
            <a:avLst/>
          </a:prstGeom>
          <a:solidFill>
            <a:srgbClr val="A8D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3872487" y="5521450"/>
            <a:ext cx="1851658" cy="984885"/>
          </a:xfrm>
          <a:prstGeom prst="rect">
            <a:avLst/>
          </a:prstGeom>
          <a:noFill/>
        </p:spPr>
        <p:txBody>
          <a:bodyPr wrap="square" rtlCol="0">
            <a:spAutoFit/>
          </a:bodyPr>
          <a:lstStyle/>
          <a:p>
            <a:r>
              <a:rPr lang="en-CA" sz="1400" b="1" dirty="0" smtClean="0">
                <a:solidFill>
                  <a:schemeClr val="tx2"/>
                </a:solidFill>
              </a:rPr>
              <a:t>Paul Mesman</a:t>
            </a:r>
          </a:p>
          <a:p>
            <a:r>
              <a:rPr lang="en-CA" sz="1100" dirty="0">
                <a:solidFill>
                  <a:schemeClr val="tx2"/>
                </a:solidFill>
              </a:rPr>
              <a:t>Manager, Construction Coordination</a:t>
            </a:r>
          </a:p>
          <a:p>
            <a:r>
              <a:rPr lang="en-CA" sz="1100" dirty="0">
                <a:solidFill>
                  <a:schemeClr val="tx2"/>
                </a:solidFill>
              </a:rPr>
              <a:t>Design, Engineering and Construction</a:t>
            </a:r>
          </a:p>
        </p:txBody>
      </p:sp>
      <p:sp>
        <p:nvSpPr>
          <p:cNvPr id="15" name="TextBox 14"/>
          <p:cNvSpPr txBox="1"/>
          <p:nvPr/>
        </p:nvSpPr>
        <p:spPr>
          <a:xfrm>
            <a:off x="6986016" y="5521450"/>
            <a:ext cx="1920240" cy="815608"/>
          </a:xfrm>
          <a:prstGeom prst="rect">
            <a:avLst/>
          </a:prstGeom>
          <a:noFill/>
        </p:spPr>
        <p:txBody>
          <a:bodyPr wrap="square" rtlCol="0">
            <a:spAutoFit/>
          </a:bodyPr>
          <a:lstStyle/>
          <a:p>
            <a:r>
              <a:rPr lang="en-CA" sz="1400" b="1" dirty="0" smtClean="0">
                <a:solidFill>
                  <a:schemeClr val="tx2"/>
                </a:solidFill>
              </a:rPr>
              <a:t>Simon van Wonderen</a:t>
            </a:r>
          </a:p>
          <a:p>
            <a:r>
              <a:rPr lang="en-CA" sz="1100" dirty="0" smtClean="0">
                <a:solidFill>
                  <a:schemeClr val="tx2"/>
                </a:solidFill>
              </a:rPr>
              <a:t>Associate, National Manager of Client Services &amp; Project Development</a:t>
            </a:r>
            <a:endParaRPr lang="en-CA" sz="1100" dirty="0">
              <a:solidFill>
                <a:schemeClr val="tx2"/>
              </a:solidFill>
            </a:endParaRPr>
          </a:p>
        </p:txBody>
      </p:sp>
    </p:spTree>
    <p:extLst>
      <p:ext uri="{BB962C8B-B14F-4D97-AF65-F5344CB8AC3E}">
        <p14:creationId xmlns:p14="http://schemas.microsoft.com/office/powerpoint/2010/main" val="2938982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2690624" y="-5647"/>
            <a:ext cx="6466075" cy="6870715"/>
            <a:chOff x="3215238" y="-19"/>
            <a:chExt cx="6034562" cy="6870715"/>
          </a:xfrm>
        </p:grpSpPr>
        <p:sp>
          <p:nvSpPr>
            <p:cNvPr id="17" name="Rectangle 7"/>
            <p:cNvSpPr/>
            <p:nvPr/>
          </p:nvSpPr>
          <p:spPr>
            <a:xfrm>
              <a:off x="3215238" y="-19"/>
              <a:ext cx="6034562" cy="6870715"/>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5351750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5351750 w 8933398"/>
                <a:gd name="connsiteY4" fmla="*/ 0 h 6865303"/>
                <a:gd name="connsiteX0" fmla="*/ 23605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23605 w 8933398"/>
                <a:gd name="connsiteY4" fmla="*/ 0 h 6865303"/>
                <a:gd name="connsiteX0" fmla="*/ 1339463 w 10249256"/>
                <a:gd name="connsiteY0" fmla="*/ 0 h 6878017"/>
                <a:gd name="connsiteX1" fmla="*/ 10249256 w 10249256"/>
                <a:gd name="connsiteY1" fmla="*/ 0 h 6878017"/>
                <a:gd name="connsiteX2" fmla="*/ 10249256 w 10249256"/>
                <a:gd name="connsiteY2" fmla="*/ 6865303 h 6878017"/>
                <a:gd name="connsiteX3" fmla="*/ 0 w 10249256"/>
                <a:gd name="connsiteY3" fmla="*/ 6878017 h 6878017"/>
                <a:gd name="connsiteX4" fmla="*/ 1339463 w 10249256"/>
                <a:gd name="connsiteY4" fmla="*/ 0 h 6878017"/>
                <a:gd name="connsiteX0" fmla="*/ 1340134 w 10249927"/>
                <a:gd name="connsiteY0" fmla="*/ 0 h 6878017"/>
                <a:gd name="connsiteX1" fmla="*/ 10249927 w 10249927"/>
                <a:gd name="connsiteY1" fmla="*/ 0 h 6878017"/>
                <a:gd name="connsiteX2" fmla="*/ 10249927 w 10249927"/>
                <a:gd name="connsiteY2" fmla="*/ 6865303 h 6878017"/>
                <a:gd name="connsiteX3" fmla="*/ 671 w 10249927"/>
                <a:gd name="connsiteY3" fmla="*/ 6878017 h 6878017"/>
                <a:gd name="connsiteX4" fmla="*/ 1340134 w 10249927"/>
                <a:gd name="connsiteY4" fmla="*/ 0 h 6878017"/>
                <a:gd name="connsiteX0" fmla="*/ 1340144 w 10249937"/>
                <a:gd name="connsiteY0" fmla="*/ 17 h 6878034"/>
                <a:gd name="connsiteX1" fmla="*/ 10249937 w 10249937"/>
                <a:gd name="connsiteY1" fmla="*/ 17 h 6878034"/>
                <a:gd name="connsiteX2" fmla="*/ 10249937 w 10249937"/>
                <a:gd name="connsiteY2" fmla="*/ 6865320 h 6878034"/>
                <a:gd name="connsiteX3" fmla="*/ 681 w 10249937"/>
                <a:gd name="connsiteY3" fmla="*/ 6878034 h 6878034"/>
                <a:gd name="connsiteX4" fmla="*/ 1340144 w 10249937"/>
                <a:gd name="connsiteY4" fmla="*/ 17 h 6878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9937" h="6878034">
                  <a:moveTo>
                    <a:pt x="1340144" y="17"/>
                  </a:moveTo>
                  <a:lnTo>
                    <a:pt x="10249937" y="17"/>
                  </a:lnTo>
                  <a:lnTo>
                    <a:pt x="10249937" y="6865320"/>
                  </a:lnTo>
                  <a:lnTo>
                    <a:pt x="681" y="6878034"/>
                  </a:lnTo>
                  <a:cubicBezTo>
                    <a:pt x="-34594" y="6878035"/>
                    <a:pt x="1310704" y="-12698"/>
                    <a:pt x="1340144" y="1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Straight Connector 17"/>
            <p:cNvCxnSpPr/>
            <p:nvPr/>
          </p:nvCxnSpPr>
          <p:spPr>
            <a:xfrm flipV="1">
              <a:off x="3221381" y="-3"/>
              <a:ext cx="756259" cy="685800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9" name="Content Placeholder 2"/>
          <p:cNvSpPr>
            <a:spLocks noGrp="1"/>
          </p:cNvSpPr>
          <p:nvPr>
            <p:ph idx="1"/>
          </p:nvPr>
        </p:nvSpPr>
        <p:spPr>
          <a:xfrm>
            <a:off x="173374" y="227257"/>
            <a:ext cx="2517250" cy="864096"/>
          </a:xfrm>
        </p:spPr>
        <p:txBody>
          <a:bodyPr>
            <a:noAutofit/>
          </a:bodyPr>
          <a:lstStyle/>
          <a:p>
            <a:pPr marL="0" indent="0">
              <a:buNone/>
            </a:pPr>
            <a:r>
              <a:rPr lang="en-CA" sz="3000" b="1" dirty="0" smtClean="0">
                <a:solidFill>
                  <a:schemeClr val="accent2"/>
                </a:solidFill>
              </a:rPr>
              <a:t>Delivering an EPC Solution</a:t>
            </a:r>
          </a:p>
        </p:txBody>
      </p:sp>
      <p:sp>
        <p:nvSpPr>
          <p:cNvPr id="15" name="Content Placeholder 2"/>
          <p:cNvSpPr txBox="1">
            <a:spLocks/>
          </p:cNvSpPr>
          <p:nvPr/>
        </p:nvSpPr>
        <p:spPr>
          <a:xfrm>
            <a:off x="112819" y="2318505"/>
            <a:ext cx="2677882" cy="256844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400" b="1" dirty="0" smtClean="0">
                <a:solidFill>
                  <a:schemeClr val="accent2"/>
                </a:solidFill>
              </a:rPr>
              <a:t>Additional Opportunities…</a:t>
            </a:r>
          </a:p>
          <a:p>
            <a:r>
              <a:rPr lang="en-CA" sz="2400" b="1" dirty="0" smtClean="0">
                <a:solidFill>
                  <a:schemeClr val="accent2"/>
                </a:solidFill>
              </a:rPr>
              <a:t>Scale</a:t>
            </a:r>
          </a:p>
          <a:p>
            <a:r>
              <a:rPr lang="en-CA" sz="2400" b="1" dirty="0" smtClean="0">
                <a:solidFill>
                  <a:schemeClr val="accent2"/>
                </a:solidFill>
              </a:rPr>
              <a:t>Expertise</a:t>
            </a:r>
          </a:p>
          <a:p>
            <a:r>
              <a:rPr lang="en-CA" sz="2400" b="1" dirty="0" smtClean="0">
                <a:solidFill>
                  <a:schemeClr val="accent2"/>
                </a:solidFill>
              </a:rPr>
              <a:t>Turn-Key Delivery</a:t>
            </a:r>
          </a:p>
          <a:p>
            <a:pPr marL="0" indent="0">
              <a:buFont typeface="Arial" pitchFamily="34" charset="0"/>
              <a:buNone/>
            </a:pPr>
            <a:endParaRPr lang="en-CA" sz="2400" b="1" dirty="0" smtClean="0">
              <a:solidFill>
                <a:schemeClr val="accent2"/>
              </a:solidFill>
            </a:endParaRPr>
          </a:p>
        </p:txBody>
      </p:sp>
      <p:grpSp>
        <p:nvGrpSpPr>
          <p:cNvPr id="2" name="Group 1"/>
          <p:cNvGrpSpPr/>
          <p:nvPr/>
        </p:nvGrpSpPr>
        <p:grpSpPr>
          <a:xfrm>
            <a:off x="3491376" y="729211"/>
            <a:ext cx="5487524" cy="5227089"/>
            <a:chOff x="4163476" y="729211"/>
            <a:chExt cx="4980524" cy="4744151"/>
          </a:xfrm>
        </p:grpSpPr>
        <p:grpSp>
          <p:nvGrpSpPr>
            <p:cNvPr id="4" name="Group 3"/>
            <p:cNvGrpSpPr/>
            <p:nvPr/>
          </p:nvGrpSpPr>
          <p:grpSpPr>
            <a:xfrm>
              <a:off x="4163476" y="729211"/>
              <a:ext cx="4980524" cy="4744151"/>
              <a:chOff x="3245505" y="2476836"/>
              <a:chExt cx="2410374" cy="2295979"/>
            </a:xfrm>
          </p:grpSpPr>
          <p:sp>
            <p:nvSpPr>
              <p:cNvPr id="23" name="Block Arc 22"/>
              <p:cNvSpPr/>
              <p:nvPr/>
            </p:nvSpPr>
            <p:spPr>
              <a:xfrm>
                <a:off x="3437127" y="2667501"/>
                <a:ext cx="2033530" cy="2033530"/>
              </a:xfrm>
              <a:prstGeom prst="blockArc">
                <a:avLst>
                  <a:gd name="adj1" fmla="val 14111950"/>
                  <a:gd name="adj2" fmla="val 13081015"/>
                  <a:gd name="adj3" fmla="val 99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Oval 23"/>
              <p:cNvSpPr/>
              <p:nvPr/>
            </p:nvSpPr>
            <p:spPr>
              <a:xfrm>
                <a:off x="4165798" y="2476836"/>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5020624" y="3120358"/>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4661622" y="4108713"/>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A7402"/>
                  </a:solidFill>
                </a:endParaRPr>
              </a:p>
            </p:txBody>
          </p:sp>
          <p:sp>
            <p:nvSpPr>
              <p:cNvPr id="27" name="Oval 26"/>
              <p:cNvSpPr/>
              <p:nvPr/>
            </p:nvSpPr>
            <p:spPr>
              <a:xfrm>
                <a:off x="3648416" y="4137560"/>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3245505" y="3323986"/>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Isosceles Triangle 28"/>
              <p:cNvSpPr/>
              <p:nvPr/>
            </p:nvSpPr>
            <p:spPr>
              <a:xfrm rot="2322924">
                <a:off x="3678086" y="2991767"/>
                <a:ext cx="201092" cy="148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9" name="Rectangle 18"/>
            <p:cNvSpPr/>
            <p:nvPr/>
          </p:nvSpPr>
          <p:spPr>
            <a:xfrm>
              <a:off x="6369870" y="1126674"/>
              <a:ext cx="703007" cy="474879"/>
            </a:xfrm>
            <a:prstGeom prst="rect">
              <a:avLst/>
            </a:prstGeom>
          </p:spPr>
          <p:txBody>
            <a:bodyPr wrap="none">
              <a:spAutoFit/>
            </a:bodyPr>
            <a:lstStyle/>
            <a:p>
              <a:pPr algn="ctr">
                <a:tabLst>
                  <a:tab pos="628650" algn="l"/>
                </a:tabLst>
              </a:pPr>
              <a:r>
                <a:rPr lang="en-CA" sz="1400" b="1" dirty="0">
                  <a:solidFill>
                    <a:schemeClr val="bg1"/>
                  </a:solidFill>
                </a:rPr>
                <a:t>Project </a:t>
              </a:r>
              <a:endParaRPr lang="en-CA" sz="1400" b="1" dirty="0" smtClean="0">
                <a:solidFill>
                  <a:schemeClr val="bg1"/>
                </a:solidFill>
              </a:endParaRPr>
            </a:p>
            <a:p>
              <a:pPr algn="ctr">
                <a:tabLst>
                  <a:tab pos="628650" algn="l"/>
                </a:tabLst>
              </a:pPr>
              <a:r>
                <a:rPr lang="en-CA" sz="1400" b="1" dirty="0" smtClean="0">
                  <a:solidFill>
                    <a:schemeClr val="bg1"/>
                  </a:solidFill>
                </a:rPr>
                <a:t>Criteria</a:t>
              </a:r>
              <a:endParaRPr lang="en-CA" sz="1400" b="1" dirty="0">
                <a:solidFill>
                  <a:schemeClr val="bg1"/>
                </a:solidFill>
              </a:endParaRPr>
            </a:p>
          </p:txBody>
        </p:sp>
        <p:sp>
          <p:nvSpPr>
            <p:cNvPr id="20" name="Rectangle 19"/>
            <p:cNvSpPr/>
            <p:nvPr/>
          </p:nvSpPr>
          <p:spPr>
            <a:xfrm>
              <a:off x="7855947" y="2478798"/>
              <a:ext cx="1263486" cy="523220"/>
            </a:xfrm>
            <a:prstGeom prst="rect">
              <a:avLst/>
            </a:prstGeom>
          </p:spPr>
          <p:txBody>
            <a:bodyPr wrap="none">
              <a:spAutoFit/>
            </a:bodyPr>
            <a:lstStyle/>
            <a:p>
              <a:pPr algn="ctr">
                <a:tabLst>
                  <a:tab pos="628650" algn="l"/>
                </a:tabLst>
              </a:pPr>
              <a:r>
                <a:rPr lang="en-CA" sz="1400" b="1" dirty="0" smtClean="0">
                  <a:solidFill>
                    <a:schemeClr val="bg1"/>
                  </a:solidFill>
                </a:rPr>
                <a:t>Program </a:t>
              </a:r>
              <a:endParaRPr lang="en-CA" sz="1400" b="1" dirty="0">
                <a:solidFill>
                  <a:schemeClr val="bg1"/>
                </a:solidFill>
              </a:endParaRPr>
            </a:p>
            <a:p>
              <a:pPr algn="ctr">
                <a:tabLst>
                  <a:tab pos="628650" algn="l"/>
                </a:tabLst>
              </a:pPr>
              <a:r>
                <a:rPr lang="en-CA" sz="1400" b="1" dirty="0">
                  <a:solidFill>
                    <a:schemeClr val="bg1"/>
                  </a:solidFill>
                </a:rPr>
                <a:t>Development </a:t>
              </a:r>
            </a:p>
          </p:txBody>
        </p:sp>
        <p:sp>
          <p:nvSpPr>
            <p:cNvPr id="21" name="Rectangle 20"/>
            <p:cNvSpPr/>
            <p:nvPr/>
          </p:nvSpPr>
          <p:spPr>
            <a:xfrm>
              <a:off x="7128573" y="4458333"/>
              <a:ext cx="1234632" cy="738664"/>
            </a:xfrm>
            <a:prstGeom prst="rect">
              <a:avLst/>
            </a:prstGeom>
          </p:spPr>
          <p:txBody>
            <a:bodyPr wrap="none">
              <a:spAutoFit/>
            </a:bodyPr>
            <a:lstStyle/>
            <a:p>
              <a:pPr algn="ctr">
                <a:tabLst>
                  <a:tab pos="628650" algn="l"/>
                </a:tabLst>
              </a:pPr>
              <a:r>
                <a:rPr lang="en-CA" sz="1400" b="1" dirty="0" smtClean="0">
                  <a:solidFill>
                    <a:schemeClr val="bg1"/>
                  </a:solidFill>
                </a:rPr>
                <a:t>Collaboration</a:t>
              </a:r>
            </a:p>
            <a:p>
              <a:pPr algn="ctr">
                <a:tabLst>
                  <a:tab pos="628650" algn="l"/>
                </a:tabLst>
              </a:pPr>
              <a:r>
                <a:rPr lang="en-CA" sz="1400" b="1" dirty="0" smtClean="0">
                  <a:solidFill>
                    <a:schemeClr val="bg1"/>
                  </a:solidFill>
                </a:rPr>
                <a:t>&amp; Decision</a:t>
              </a:r>
            </a:p>
            <a:p>
              <a:pPr algn="ctr">
                <a:tabLst>
                  <a:tab pos="628650" algn="l"/>
                </a:tabLst>
              </a:pPr>
              <a:r>
                <a:rPr lang="en-CA" sz="1400" b="1" dirty="0" smtClean="0">
                  <a:solidFill>
                    <a:schemeClr val="bg1"/>
                  </a:solidFill>
                </a:rPr>
                <a:t>Matrix</a:t>
              </a:r>
              <a:endParaRPr lang="en-CA" sz="1400" b="1" dirty="0">
                <a:solidFill>
                  <a:schemeClr val="bg1"/>
                </a:solidFill>
              </a:endParaRPr>
            </a:p>
          </p:txBody>
        </p:sp>
        <p:sp>
          <p:nvSpPr>
            <p:cNvPr id="22" name="Rectangle 21"/>
            <p:cNvSpPr/>
            <p:nvPr/>
          </p:nvSpPr>
          <p:spPr>
            <a:xfrm>
              <a:off x="5035781" y="4481318"/>
              <a:ext cx="1292340" cy="738664"/>
            </a:xfrm>
            <a:prstGeom prst="rect">
              <a:avLst/>
            </a:prstGeom>
          </p:spPr>
          <p:txBody>
            <a:bodyPr wrap="none">
              <a:spAutoFit/>
            </a:bodyPr>
            <a:lstStyle/>
            <a:p>
              <a:pPr algn="ctr">
                <a:tabLst>
                  <a:tab pos="628650" algn="l"/>
                </a:tabLst>
              </a:pPr>
              <a:r>
                <a:rPr lang="en-CA" sz="1400" b="1" dirty="0">
                  <a:solidFill>
                    <a:schemeClr val="bg1"/>
                  </a:solidFill>
                </a:rPr>
                <a:t>Budget, </a:t>
              </a:r>
              <a:endParaRPr lang="en-CA" sz="1400" b="1" dirty="0" smtClean="0">
                <a:solidFill>
                  <a:schemeClr val="bg1"/>
                </a:solidFill>
              </a:endParaRPr>
            </a:p>
            <a:p>
              <a:pPr algn="ctr">
                <a:tabLst>
                  <a:tab pos="628650" algn="l"/>
                </a:tabLst>
              </a:pPr>
              <a:r>
                <a:rPr lang="en-CA" sz="1400" b="1" dirty="0" smtClean="0">
                  <a:solidFill>
                    <a:schemeClr val="bg1"/>
                  </a:solidFill>
                </a:rPr>
                <a:t>Financing and </a:t>
              </a:r>
            </a:p>
            <a:p>
              <a:pPr algn="ctr">
                <a:tabLst>
                  <a:tab pos="628650" algn="l"/>
                </a:tabLst>
              </a:pPr>
              <a:r>
                <a:rPr lang="en-CA" sz="1400" b="1" dirty="0" smtClean="0">
                  <a:solidFill>
                    <a:schemeClr val="bg1"/>
                  </a:solidFill>
                </a:rPr>
                <a:t>Agreement</a:t>
              </a:r>
              <a:endParaRPr lang="en-CA" sz="1400" b="1" dirty="0">
                <a:solidFill>
                  <a:schemeClr val="bg1"/>
                </a:solidFill>
              </a:endParaRPr>
            </a:p>
          </p:txBody>
        </p:sp>
        <p:sp>
          <p:nvSpPr>
            <p:cNvPr id="30" name="Rectangle 29"/>
            <p:cNvSpPr/>
            <p:nvPr/>
          </p:nvSpPr>
          <p:spPr>
            <a:xfrm>
              <a:off x="4318234" y="2913583"/>
              <a:ext cx="1007006" cy="523220"/>
            </a:xfrm>
            <a:prstGeom prst="rect">
              <a:avLst/>
            </a:prstGeom>
          </p:spPr>
          <p:txBody>
            <a:bodyPr wrap="none">
              <a:spAutoFit/>
            </a:bodyPr>
            <a:lstStyle/>
            <a:p>
              <a:pPr algn="ctr">
                <a:tabLst>
                  <a:tab pos="628650" algn="l"/>
                </a:tabLst>
              </a:pPr>
              <a:r>
                <a:rPr lang="en-CA" sz="1400" b="1" dirty="0">
                  <a:solidFill>
                    <a:schemeClr val="bg1"/>
                  </a:solidFill>
                </a:rPr>
                <a:t>Approvals </a:t>
              </a:r>
              <a:endParaRPr lang="en-CA" sz="1400" b="1" dirty="0" smtClean="0">
                <a:solidFill>
                  <a:schemeClr val="bg1"/>
                </a:solidFill>
              </a:endParaRPr>
            </a:p>
            <a:p>
              <a:pPr algn="ctr">
                <a:tabLst>
                  <a:tab pos="628650" algn="l"/>
                </a:tabLst>
              </a:pPr>
              <a:r>
                <a:rPr lang="en-CA" sz="1400" b="1" dirty="0" smtClean="0">
                  <a:solidFill>
                    <a:schemeClr val="bg1"/>
                  </a:solidFill>
                </a:rPr>
                <a:t>and </a:t>
              </a:r>
              <a:r>
                <a:rPr lang="en-CA" sz="1400" b="1" dirty="0">
                  <a:solidFill>
                    <a:schemeClr val="bg1"/>
                  </a:solidFill>
                </a:rPr>
                <a:t>“GO”</a:t>
              </a:r>
            </a:p>
          </p:txBody>
        </p:sp>
      </p:grpSp>
    </p:spTree>
    <p:extLst>
      <p:ext uri="{BB962C8B-B14F-4D97-AF65-F5344CB8AC3E}">
        <p14:creationId xmlns:p14="http://schemas.microsoft.com/office/powerpoint/2010/main" val="3168369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Content Placeholder 2"/>
          <p:cNvSpPr>
            <a:spLocks noGrp="1"/>
          </p:cNvSpPr>
          <p:nvPr>
            <p:ph idx="1"/>
          </p:nvPr>
        </p:nvSpPr>
        <p:spPr>
          <a:xfrm>
            <a:off x="160674" y="227257"/>
            <a:ext cx="2517250" cy="864096"/>
          </a:xfrm>
        </p:spPr>
        <p:txBody>
          <a:bodyPr>
            <a:noAutofit/>
          </a:bodyPr>
          <a:lstStyle/>
          <a:p>
            <a:pPr marL="0" indent="0">
              <a:buNone/>
            </a:pPr>
            <a:r>
              <a:rPr lang="en-CA" sz="3000" b="1" dirty="0" smtClean="0">
                <a:solidFill>
                  <a:schemeClr val="accent2"/>
                </a:solidFill>
              </a:rPr>
              <a:t>Delivering an EPC Solution</a:t>
            </a:r>
          </a:p>
        </p:txBody>
      </p:sp>
      <p:grpSp>
        <p:nvGrpSpPr>
          <p:cNvPr id="5" name="Group 4"/>
          <p:cNvGrpSpPr/>
          <p:nvPr/>
        </p:nvGrpSpPr>
        <p:grpSpPr>
          <a:xfrm>
            <a:off x="2738622" y="572261"/>
            <a:ext cx="6138912" cy="4980286"/>
            <a:chOff x="3395663" y="942974"/>
            <a:chExt cx="5522117" cy="4291966"/>
          </a:xfrm>
        </p:grpSpPr>
        <p:sp>
          <p:nvSpPr>
            <p:cNvPr id="6" name="Isosceles Triangle 5"/>
            <p:cNvSpPr/>
            <p:nvPr/>
          </p:nvSpPr>
          <p:spPr>
            <a:xfrm>
              <a:off x="3419476" y="942975"/>
              <a:ext cx="5476873" cy="4276725"/>
            </a:xfrm>
            <a:prstGeom prst="triangle">
              <a:avLst/>
            </a:prstGeom>
            <a:solidFill>
              <a:srgbClr val="F2F2F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Light"/>
                <a:ea typeface="+mn-ea"/>
                <a:cs typeface="+mn-cs"/>
              </a:endParaRPr>
            </a:p>
          </p:txBody>
        </p:sp>
        <p:grpSp>
          <p:nvGrpSpPr>
            <p:cNvPr id="7" name="Group 6"/>
            <p:cNvGrpSpPr/>
            <p:nvPr/>
          </p:nvGrpSpPr>
          <p:grpSpPr>
            <a:xfrm>
              <a:off x="3419477" y="942974"/>
              <a:ext cx="5476872" cy="4291966"/>
              <a:chOff x="3419477" y="988694"/>
              <a:chExt cx="5476872" cy="4246246"/>
            </a:xfrm>
          </p:grpSpPr>
          <p:sp>
            <p:nvSpPr>
              <p:cNvPr id="9" name="Trapezoid 8"/>
              <p:cNvSpPr/>
              <p:nvPr/>
            </p:nvSpPr>
            <p:spPr>
              <a:xfrm>
                <a:off x="3419477" y="3438795"/>
                <a:ext cx="5476872" cy="1796145"/>
              </a:xfrm>
              <a:prstGeom prst="trapezoid">
                <a:avLst>
                  <a:gd name="adj" fmla="val 64007"/>
                </a:avLst>
              </a:prstGeom>
              <a:blipFill dpi="0" rotWithShape="1">
                <a:blip r:embed="rId3">
                  <a:extLst>
                    <a:ext uri="{28A0092B-C50C-407E-A947-70E740481C1C}">
                      <a14:useLocalDpi xmlns:a14="http://schemas.microsoft.com/office/drawing/2010/main" val="0"/>
                    </a:ext>
                  </a:extLst>
                </a:blip>
                <a:srcRect/>
                <a:stretch>
                  <a:fillRect l="87" t="18120" r="-87" b="-33092"/>
                </a:stretch>
              </a:blip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Light"/>
                  <a:ea typeface="+mn-ea"/>
                  <a:cs typeface="+mn-cs"/>
                </a:endParaRPr>
              </a:p>
            </p:txBody>
          </p:sp>
          <p:sp>
            <p:nvSpPr>
              <p:cNvPr id="10" name="Trapezoid 9"/>
              <p:cNvSpPr/>
              <p:nvPr/>
            </p:nvSpPr>
            <p:spPr>
              <a:xfrm>
                <a:off x="4005263" y="3004390"/>
                <a:ext cx="4305300" cy="1273288"/>
              </a:xfrm>
              <a:prstGeom prst="trapezoid">
                <a:avLst>
                  <a:gd name="adj" fmla="val 64302"/>
                </a:avLst>
              </a:prstGeom>
              <a:blipFill dpi="0" rotWithShape="1">
                <a:blip r:embed="rId4">
                  <a:extLst>
                    <a:ext uri="{28A0092B-C50C-407E-A947-70E740481C1C}">
                      <a14:useLocalDpi xmlns:a14="http://schemas.microsoft.com/office/drawing/2010/main" val="0"/>
                    </a:ext>
                  </a:extLst>
                </a:blip>
                <a:srcRect/>
                <a:stretch>
                  <a:fillRect t="-21092"/>
                </a:stretch>
              </a:blipFill>
              <a:ln w="25400" cap="rnd" cmpd="sng" algn="ctr">
                <a:solidFill>
                  <a:srgbClr val="FDB733"/>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Light"/>
                  <a:ea typeface="+mn-ea"/>
                  <a:cs typeface="+mn-cs"/>
                </a:endParaRPr>
              </a:p>
            </p:txBody>
          </p:sp>
          <p:sp>
            <p:nvSpPr>
              <p:cNvPr id="11" name="Isosceles Triangle 10"/>
              <p:cNvSpPr/>
              <p:nvPr/>
            </p:nvSpPr>
            <p:spPr>
              <a:xfrm>
                <a:off x="4853940" y="988694"/>
                <a:ext cx="2598419" cy="1986491"/>
              </a:xfrm>
              <a:prstGeom prst="triangle">
                <a:avLst>
                  <a:gd name="adj" fmla="val 49690"/>
                </a:avLst>
              </a:prstGeom>
              <a:blipFill dpi="0" rotWithShape="1">
                <a:blip r:embed="rId5" cstate="print">
                  <a:extLst>
                    <a:ext uri="{28A0092B-C50C-407E-A947-70E740481C1C}">
                      <a14:useLocalDpi xmlns:a14="http://schemas.microsoft.com/office/drawing/2010/main" val="0"/>
                    </a:ext>
                  </a:extLst>
                </a:blip>
                <a:srcRect/>
                <a:stretch>
                  <a:fillRect/>
                </a:stretch>
              </a:blipFill>
              <a:ln w="25400" cap="rnd" cmpd="sng" algn="ctr">
                <a:solidFill>
                  <a:srgbClr val="0A8837"/>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Light"/>
                  <a:ea typeface="+mn-ea"/>
                  <a:cs typeface="+mn-cs"/>
                </a:endParaRPr>
              </a:p>
            </p:txBody>
          </p:sp>
        </p:grpSp>
        <p:sp>
          <p:nvSpPr>
            <p:cNvPr id="8" name="Trapezoid 7"/>
            <p:cNvSpPr/>
            <p:nvPr/>
          </p:nvSpPr>
          <p:spPr>
            <a:xfrm>
              <a:off x="3395663" y="4300538"/>
              <a:ext cx="5522117" cy="934401"/>
            </a:xfrm>
            <a:prstGeom prst="trapezoid">
              <a:avLst>
                <a:gd name="adj" fmla="val 64007"/>
              </a:avLst>
            </a:prstGeom>
            <a:noFill/>
            <a:ln w="25400" cap="rnd" cmpd="sng" algn="ctr">
              <a:solidFill>
                <a:srgbClr val="2FA589"/>
              </a:solidFill>
              <a:prstDash val="sysDot"/>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smtClean="0">
                <a:ln>
                  <a:noFill/>
                </a:ln>
                <a:solidFill>
                  <a:prstClr val="white"/>
                </a:solidFill>
                <a:effectLst/>
                <a:uLnTx/>
                <a:uFillTx/>
                <a:latin typeface="Calibri Light"/>
                <a:ea typeface="+mn-ea"/>
                <a:cs typeface="+mn-cs"/>
              </a:endParaRPr>
            </a:p>
          </p:txBody>
        </p:sp>
      </p:grpSp>
      <p:sp>
        <p:nvSpPr>
          <p:cNvPr id="13" name="Rectangle 12"/>
          <p:cNvSpPr/>
          <p:nvPr/>
        </p:nvSpPr>
        <p:spPr>
          <a:xfrm>
            <a:off x="2726216" y="2620888"/>
            <a:ext cx="1258678" cy="541046"/>
          </a:xfrm>
          <a:prstGeom prst="rect">
            <a:avLst/>
          </a:prstGeom>
        </p:spPr>
        <p:txBody>
          <a:bodyPr wrap="none">
            <a:spAutoFit/>
          </a:bodyPr>
          <a:lstStyle/>
          <a:p>
            <a:pPr algn="r">
              <a:lnSpc>
                <a:spcPct val="80000"/>
              </a:lnSpc>
            </a:pPr>
            <a:r>
              <a:rPr lang="en-CA" altLang="en-US" b="1" kern="0" dirty="0" smtClean="0">
                <a:solidFill>
                  <a:srgbClr val="FDB733"/>
                </a:solidFill>
              </a:rPr>
              <a:t>ENERGY </a:t>
            </a:r>
          </a:p>
          <a:p>
            <a:pPr algn="r">
              <a:lnSpc>
                <a:spcPct val="80000"/>
              </a:lnSpc>
            </a:pPr>
            <a:r>
              <a:rPr lang="en-CA" altLang="en-US" b="1" kern="0" dirty="0" smtClean="0">
                <a:solidFill>
                  <a:srgbClr val="FDB733"/>
                </a:solidFill>
              </a:rPr>
              <a:t>EFFICIENCY</a:t>
            </a:r>
            <a:endParaRPr lang="en-CA" b="1" dirty="0">
              <a:solidFill>
                <a:srgbClr val="FDB733"/>
              </a:solidFill>
            </a:endParaRPr>
          </a:p>
        </p:txBody>
      </p:sp>
      <p:cxnSp>
        <p:nvCxnSpPr>
          <p:cNvPr id="14" name="Elbow Connector 13"/>
          <p:cNvCxnSpPr/>
          <p:nvPr/>
        </p:nvCxnSpPr>
        <p:spPr>
          <a:xfrm>
            <a:off x="2804924" y="3137597"/>
            <a:ext cx="1036192" cy="552882"/>
          </a:xfrm>
          <a:prstGeom prst="bentConnector3">
            <a:avLst>
              <a:gd name="adj1" fmla="val 100558"/>
            </a:avLst>
          </a:prstGeom>
          <a:noFill/>
          <a:ln w="25400" cap="rnd" cmpd="sng" algn="ctr">
            <a:solidFill>
              <a:srgbClr val="FDB733"/>
            </a:solidFill>
            <a:prstDash val="sysDot"/>
            <a:tailEnd type="oval" w="sm" len="sm"/>
          </a:ln>
          <a:effectLst/>
        </p:spPr>
      </p:cxnSp>
      <p:sp>
        <p:nvSpPr>
          <p:cNvPr id="16" name="Rectangle 15"/>
          <p:cNvSpPr/>
          <p:nvPr/>
        </p:nvSpPr>
        <p:spPr>
          <a:xfrm>
            <a:off x="6222976" y="364198"/>
            <a:ext cx="2198038" cy="541046"/>
          </a:xfrm>
          <a:prstGeom prst="rect">
            <a:avLst/>
          </a:prstGeom>
        </p:spPr>
        <p:txBody>
          <a:bodyPr wrap="none">
            <a:spAutoFit/>
          </a:bodyPr>
          <a:lstStyle/>
          <a:p>
            <a:pPr>
              <a:lnSpc>
                <a:spcPct val="80000"/>
              </a:lnSpc>
              <a:spcBef>
                <a:spcPct val="0"/>
              </a:spcBef>
              <a:defRPr/>
            </a:pPr>
            <a:r>
              <a:rPr lang="en-CA" altLang="en-US" b="1" dirty="0" smtClean="0">
                <a:solidFill>
                  <a:srgbClr val="0A8837"/>
                </a:solidFill>
                <a:cs typeface="Arial" charset="0"/>
              </a:rPr>
              <a:t>MANAGING ENERGY </a:t>
            </a:r>
          </a:p>
          <a:p>
            <a:pPr>
              <a:lnSpc>
                <a:spcPct val="80000"/>
              </a:lnSpc>
              <a:spcBef>
                <a:spcPct val="0"/>
              </a:spcBef>
              <a:defRPr/>
            </a:pPr>
            <a:r>
              <a:rPr lang="en-CA" altLang="en-US" b="1" dirty="0" smtClean="0">
                <a:solidFill>
                  <a:srgbClr val="0A8837"/>
                </a:solidFill>
                <a:cs typeface="Arial" charset="0"/>
              </a:rPr>
              <a:t>ASSETS &amp; LOADS</a:t>
            </a:r>
            <a:endParaRPr lang="en-CA" altLang="en-US" b="1" dirty="0">
              <a:solidFill>
                <a:srgbClr val="0A8837"/>
              </a:solidFill>
              <a:cs typeface="Arial" charset="0"/>
            </a:endParaRPr>
          </a:p>
        </p:txBody>
      </p:sp>
      <p:cxnSp>
        <p:nvCxnSpPr>
          <p:cNvPr id="17" name="Elbow Connector 16"/>
          <p:cNvCxnSpPr/>
          <p:nvPr/>
        </p:nvCxnSpPr>
        <p:spPr>
          <a:xfrm rot="10800000" flipV="1">
            <a:off x="6292215" y="827821"/>
            <a:ext cx="1745932" cy="452140"/>
          </a:xfrm>
          <a:prstGeom prst="bentConnector3">
            <a:avLst>
              <a:gd name="adj1" fmla="val 99645"/>
            </a:avLst>
          </a:prstGeom>
          <a:noFill/>
          <a:ln w="25400" cap="rnd" cmpd="sng" algn="ctr">
            <a:solidFill>
              <a:srgbClr val="0A8837"/>
            </a:solidFill>
            <a:prstDash val="sysDot"/>
            <a:tailEnd type="oval" w="sm" len="sm"/>
          </a:ln>
          <a:effectLst/>
        </p:spPr>
      </p:cxnSp>
      <p:sp>
        <p:nvSpPr>
          <p:cNvPr id="19" name="Rectangle 18"/>
          <p:cNvSpPr/>
          <p:nvPr/>
        </p:nvSpPr>
        <p:spPr>
          <a:xfrm>
            <a:off x="5048282" y="5771688"/>
            <a:ext cx="2665235" cy="313932"/>
          </a:xfrm>
          <a:prstGeom prst="rect">
            <a:avLst/>
          </a:prstGeom>
        </p:spPr>
        <p:txBody>
          <a:bodyPr wrap="square">
            <a:spAutoFit/>
          </a:bodyPr>
          <a:lstStyle/>
          <a:p>
            <a:pPr>
              <a:lnSpc>
                <a:spcPct val="80000"/>
              </a:lnSpc>
            </a:pPr>
            <a:r>
              <a:rPr lang="en-CA" altLang="en-US" b="1" kern="0" dirty="0" smtClean="0">
                <a:solidFill>
                  <a:srgbClr val="2FA589"/>
                </a:solidFill>
              </a:rPr>
              <a:t>ENERGY CONSERVATION </a:t>
            </a:r>
            <a:endParaRPr lang="en-CA" b="1" dirty="0">
              <a:solidFill>
                <a:srgbClr val="2FA589"/>
              </a:solidFill>
            </a:endParaRPr>
          </a:p>
        </p:txBody>
      </p:sp>
      <p:cxnSp>
        <p:nvCxnSpPr>
          <p:cNvPr id="20" name="Elbow Connector 19"/>
          <p:cNvCxnSpPr/>
          <p:nvPr/>
        </p:nvCxnSpPr>
        <p:spPr>
          <a:xfrm rot="10800000">
            <a:off x="4381501" y="5594985"/>
            <a:ext cx="3081277" cy="423413"/>
          </a:xfrm>
          <a:prstGeom prst="bentConnector3">
            <a:avLst>
              <a:gd name="adj1" fmla="val 100387"/>
            </a:avLst>
          </a:prstGeom>
          <a:noFill/>
          <a:ln w="25400" cap="rnd" cmpd="sng" algn="ctr">
            <a:solidFill>
              <a:srgbClr val="2FA589"/>
            </a:solidFill>
            <a:prstDash val="sysDot"/>
            <a:tailEnd type="oval" w="sm" len="sm"/>
          </a:ln>
          <a:effectLst/>
        </p:spPr>
      </p:cxnSp>
      <p:sp>
        <p:nvSpPr>
          <p:cNvPr id="30" name="Content Placeholder 2"/>
          <p:cNvSpPr txBox="1">
            <a:spLocks/>
          </p:cNvSpPr>
          <p:nvPr/>
        </p:nvSpPr>
        <p:spPr>
          <a:xfrm>
            <a:off x="100119" y="2318505"/>
            <a:ext cx="2677882" cy="256844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sz="2400" b="1" dirty="0" smtClean="0">
                <a:solidFill>
                  <a:schemeClr val="accent2"/>
                </a:solidFill>
              </a:rPr>
              <a:t>Scale</a:t>
            </a:r>
          </a:p>
          <a:p>
            <a:r>
              <a:rPr lang="en-CA" sz="2400" b="1" dirty="0">
                <a:solidFill>
                  <a:schemeClr val="accent2"/>
                </a:solidFill>
              </a:rPr>
              <a:t>Expertise</a:t>
            </a:r>
          </a:p>
          <a:p>
            <a:r>
              <a:rPr lang="en-CA" sz="2400" b="1" dirty="0" smtClean="0">
                <a:solidFill>
                  <a:schemeClr val="accent2"/>
                </a:solidFill>
              </a:rPr>
              <a:t>Performance                         Guarantee</a:t>
            </a:r>
          </a:p>
          <a:p>
            <a:r>
              <a:rPr lang="en-CA" sz="2400" b="1" dirty="0" smtClean="0">
                <a:solidFill>
                  <a:schemeClr val="accent2"/>
                </a:solidFill>
              </a:rPr>
              <a:t>Financing</a:t>
            </a:r>
          </a:p>
          <a:p>
            <a:pPr marL="0" indent="0">
              <a:buFont typeface="Arial" pitchFamily="34" charset="0"/>
              <a:buNone/>
            </a:pPr>
            <a:endParaRPr lang="en-CA" sz="2400" b="1" dirty="0" smtClean="0">
              <a:solidFill>
                <a:schemeClr val="accent2"/>
              </a:solidFill>
            </a:endParaRPr>
          </a:p>
        </p:txBody>
      </p:sp>
    </p:spTree>
    <p:extLst>
      <p:ext uri="{BB962C8B-B14F-4D97-AF65-F5344CB8AC3E}">
        <p14:creationId xmlns:p14="http://schemas.microsoft.com/office/powerpoint/2010/main" val="23639528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rotWithShape="1">
          <a:blip r:embed="rId3">
            <a:extLst>
              <a:ext uri="{28A0092B-C50C-407E-A947-70E740481C1C}">
                <a14:useLocalDpi xmlns:a14="http://schemas.microsoft.com/office/drawing/2010/main" val="0"/>
              </a:ext>
            </a:extLst>
          </a:blip>
          <a:srcRect t="7984" r="369" b="3967"/>
          <a:stretch/>
        </p:blipFill>
        <p:spPr>
          <a:xfrm>
            <a:off x="-5774" y="-15490"/>
            <a:ext cx="9149774" cy="5483417"/>
          </a:xfrm>
          <a:prstGeom prst="rect">
            <a:avLst/>
          </a:prstGeom>
        </p:spPr>
      </p:pic>
      <p:sp>
        <p:nvSpPr>
          <p:cNvPr id="31" name="Oval 30"/>
          <p:cNvSpPr/>
          <p:nvPr/>
        </p:nvSpPr>
        <p:spPr>
          <a:xfrm>
            <a:off x="5590664" y="-479387"/>
            <a:ext cx="4338978" cy="4338978"/>
          </a:xfrm>
          <a:prstGeom prst="ellipse">
            <a:avLst/>
          </a:prstGeom>
          <a:blipFill dpi="0" rotWithShape="1">
            <a:blip r:embed="rId4">
              <a:extLst>
                <a:ext uri="{28A0092B-C50C-407E-A947-70E740481C1C}">
                  <a14:useLocalDpi xmlns:a14="http://schemas.microsoft.com/office/drawing/2010/main" val="0"/>
                </a:ext>
              </a:extLst>
            </a:blip>
            <a:srcRect/>
            <a:stretch>
              <a:fillRect l="-4800" t="-4798" r="-21556" b="-21558"/>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Oval 31"/>
          <p:cNvSpPr/>
          <p:nvPr/>
        </p:nvSpPr>
        <p:spPr>
          <a:xfrm>
            <a:off x="3341747" y="2416463"/>
            <a:ext cx="3918033" cy="3918033"/>
          </a:xfrm>
          <a:prstGeom prst="ellipse">
            <a:avLst/>
          </a:prstGeom>
          <a:blipFill dpi="0" rotWithShape="1">
            <a:blip r:embed="rId5">
              <a:extLst>
                <a:ext uri="{28A0092B-C50C-407E-A947-70E740481C1C}">
                  <a14:useLocalDpi xmlns:a14="http://schemas.microsoft.com/office/drawing/2010/main" val="0"/>
                </a:ext>
              </a:extLst>
            </a:blip>
            <a:srcRect/>
            <a:stretch>
              <a:fillRect l="-33919" t="-49877" r="-16211" b="-253"/>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Oval 32"/>
          <p:cNvSpPr/>
          <p:nvPr/>
        </p:nvSpPr>
        <p:spPr>
          <a:xfrm>
            <a:off x="6058820" y="3040329"/>
            <a:ext cx="3903039" cy="3763818"/>
          </a:xfrm>
          <a:prstGeom prst="ellipse">
            <a:avLst/>
          </a:prstGeom>
          <a:blipFill dpi="0" rotWithShape="1">
            <a:blip r:embed="rId6">
              <a:extLst>
                <a:ext uri="{28A0092B-C50C-407E-A947-70E740481C1C}">
                  <a14:useLocalDpi xmlns:a14="http://schemas.microsoft.com/office/drawing/2010/main" val="0"/>
                </a:ext>
              </a:extLst>
            </a:blip>
            <a:srcRect/>
            <a:stretch>
              <a:fillRect l="-39614" t="-276" r="-82966" b="-6723"/>
            </a:stretch>
          </a:bli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ectangle 33"/>
          <p:cNvSpPr/>
          <p:nvPr/>
        </p:nvSpPr>
        <p:spPr>
          <a:xfrm>
            <a:off x="-60264" y="2345871"/>
            <a:ext cx="9204264" cy="1388917"/>
          </a:xfrm>
          <a:prstGeom prst="rect">
            <a:avLst/>
          </a:prstGeom>
          <a:solidFill>
            <a:schemeClr val="bg1">
              <a:lumMod val="95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ectangle 34"/>
          <p:cNvSpPr/>
          <p:nvPr/>
        </p:nvSpPr>
        <p:spPr>
          <a:xfrm>
            <a:off x="1378073" y="2611110"/>
            <a:ext cx="6382080" cy="998094"/>
          </a:xfrm>
          <a:prstGeom prst="rect">
            <a:avLst/>
          </a:prstGeom>
        </p:spPr>
        <p:txBody>
          <a:bodyPr wrap="square">
            <a:spAutoFit/>
          </a:bodyPr>
          <a:lstStyle/>
          <a:p>
            <a:pPr algn="ctr">
              <a:lnSpc>
                <a:spcPct val="80000"/>
              </a:lnSpc>
            </a:pPr>
            <a:r>
              <a:rPr lang="en-CA" sz="3600" b="1" dirty="0" smtClean="0">
                <a:ln w="3175">
                  <a:noFill/>
                </a:ln>
                <a:solidFill>
                  <a:schemeClr val="tx1">
                    <a:lumMod val="75000"/>
                    <a:lumOff val="25000"/>
                  </a:schemeClr>
                </a:solidFill>
                <a:latin typeface="+mj-lt"/>
              </a:rPr>
              <a:t>ONTARIO IS NOW UNDER A NEW ENERGY REGIME</a:t>
            </a:r>
            <a:endParaRPr lang="en-CA" sz="3600" b="1" dirty="0">
              <a:ln w="3175">
                <a:noFill/>
              </a:ln>
              <a:solidFill>
                <a:schemeClr val="tx1">
                  <a:lumMod val="75000"/>
                  <a:lumOff val="25000"/>
                </a:schemeClr>
              </a:solidFill>
              <a:latin typeface="+mj-lt"/>
            </a:endParaRPr>
          </a:p>
        </p:txBody>
      </p:sp>
    </p:spTree>
    <p:extLst>
      <p:ext uri="{BB962C8B-B14F-4D97-AF65-F5344CB8AC3E}">
        <p14:creationId xmlns:p14="http://schemas.microsoft.com/office/powerpoint/2010/main" val="14212469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1983" r="3174"/>
          <a:stretch/>
        </p:blipFill>
        <p:spPr>
          <a:xfrm>
            <a:off x="0" y="1860596"/>
            <a:ext cx="9144000" cy="4061630"/>
          </a:xfrm>
          <a:prstGeom prst="rect">
            <a:avLst/>
          </a:prstGeom>
        </p:spPr>
      </p:pic>
      <p:sp>
        <p:nvSpPr>
          <p:cNvPr id="8" name="Rectangle 7"/>
          <p:cNvSpPr/>
          <p:nvPr/>
        </p:nvSpPr>
        <p:spPr>
          <a:xfrm>
            <a:off x="136984" y="106040"/>
            <a:ext cx="5949491" cy="553998"/>
          </a:xfrm>
          <a:prstGeom prst="rect">
            <a:avLst/>
          </a:prstGeom>
        </p:spPr>
        <p:txBody>
          <a:bodyPr wrap="square">
            <a:spAutoFit/>
          </a:bodyPr>
          <a:lstStyle/>
          <a:p>
            <a:r>
              <a:rPr lang="en-CA" sz="3000" b="1" dirty="0" smtClean="0">
                <a:solidFill>
                  <a:schemeClr val="accent2"/>
                </a:solidFill>
              </a:rPr>
              <a:t>Program Development</a:t>
            </a:r>
            <a:endParaRPr lang="en-CA" sz="3000" b="1" dirty="0">
              <a:solidFill>
                <a:schemeClr val="accent2"/>
              </a:solidFill>
            </a:endParaRPr>
          </a:p>
        </p:txBody>
      </p:sp>
      <p:sp>
        <p:nvSpPr>
          <p:cNvPr id="9" name="Rectangle 8"/>
          <p:cNvSpPr/>
          <p:nvPr/>
        </p:nvSpPr>
        <p:spPr>
          <a:xfrm>
            <a:off x="165559" y="542932"/>
            <a:ext cx="5920916" cy="307777"/>
          </a:xfrm>
          <a:prstGeom prst="rect">
            <a:avLst/>
          </a:prstGeom>
        </p:spPr>
        <p:txBody>
          <a:bodyPr wrap="square">
            <a:spAutoFit/>
          </a:bodyPr>
          <a:lstStyle/>
          <a:p>
            <a:r>
              <a:rPr lang="en-CA" sz="1400" b="1" dirty="0" smtClean="0">
                <a:solidFill>
                  <a:schemeClr val="accent2"/>
                </a:solidFill>
              </a:rPr>
              <a:t>Recognizing Opportunities</a:t>
            </a:r>
            <a:endParaRPr lang="en-CA" sz="1400" b="1" dirty="0">
              <a:solidFill>
                <a:schemeClr val="accent2"/>
              </a:solidFill>
            </a:endParaRPr>
          </a:p>
        </p:txBody>
      </p:sp>
      <p:grpSp>
        <p:nvGrpSpPr>
          <p:cNvPr id="12" name="Group 11"/>
          <p:cNvGrpSpPr/>
          <p:nvPr/>
        </p:nvGrpSpPr>
        <p:grpSpPr>
          <a:xfrm>
            <a:off x="5848646" y="2254455"/>
            <a:ext cx="859939" cy="779830"/>
            <a:chOff x="8878272" y="1238249"/>
            <a:chExt cx="956010" cy="779830"/>
          </a:xfrm>
        </p:grpSpPr>
        <p:sp>
          <p:nvSpPr>
            <p:cNvPr id="13" name="Rectangle 12"/>
            <p:cNvSpPr/>
            <p:nvPr/>
          </p:nvSpPr>
          <p:spPr>
            <a:xfrm>
              <a:off x="8887236" y="1238249"/>
              <a:ext cx="947045" cy="504325"/>
            </a:xfrm>
            <a:prstGeom prst="rect">
              <a:avLst/>
            </a:prstGeom>
            <a:solidFill>
              <a:srgbClr val="FFB6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Isosceles Triangle 13"/>
            <p:cNvSpPr/>
            <p:nvPr/>
          </p:nvSpPr>
          <p:spPr>
            <a:xfrm flipV="1">
              <a:off x="8887236" y="1743029"/>
              <a:ext cx="947046" cy="275050"/>
            </a:xfrm>
            <a:prstGeom prst="triangle">
              <a:avLst>
                <a:gd name="adj" fmla="val 86012"/>
              </a:avLst>
            </a:prstGeom>
            <a:solidFill>
              <a:srgbClr val="FFCE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TextBox 14"/>
            <p:cNvSpPr txBox="1"/>
            <p:nvPr/>
          </p:nvSpPr>
          <p:spPr>
            <a:xfrm>
              <a:off x="8878272" y="1321111"/>
              <a:ext cx="947044" cy="338554"/>
            </a:xfrm>
            <a:prstGeom prst="rect">
              <a:avLst/>
            </a:prstGeom>
            <a:noFill/>
          </p:spPr>
          <p:txBody>
            <a:bodyPr wrap="square" rtlCol="0">
              <a:spAutoFit/>
            </a:bodyPr>
            <a:lstStyle/>
            <a:p>
              <a:pPr algn="ctr"/>
              <a:r>
                <a:rPr lang="en-CA" sz="1600" b="1" dirty="0" smtClean="0">
                  <a:solidFill>
                    <a:schemeClr val="bg1"/>
                  </a:solidFill>
                </a:rPr>
                <a:t>MW</a:t>
              </a:r>
              <a:endParaRPr lang="en-CA" sz="1600" b="1" dirty="0">
                <a:solidFill>
                  <a:schemeClr val="bg1"/>
                </a:solidFill>
              </a:endParaRPr>
            </a:p>
          </p:txBody>
        </p:sp>
      </p:grpSp>
      <p:grpSp>
        <p:nvGrpSpPr>
          <p:cNvPr id="16" name="Group 15"/>
          <p:cNvGrpSpPr/>
          <p:nvPr/>
        </p:nvGrpSpPr>
        <p:grpSpPr>
          <a:xfrm>
            <a:off x="2917421" y="3353918"/>
            <a:ext cx="947046" cy="778975"/>
            <a:chOff x="8887235" y="963599"/>
            <a:chExt cx="947046" cy="778975"/>
          </a:xfrm>
        </p:grpSpPr>
        <p:sp>
          <p:nvSpPr>
            <p:cNvPr id="17" name="Rectangle 16"/>
            <p:cNvSpPr/>
            <p:nvPr/>
          </p:nvSpPr>
          <p:spPr>
            <a:xfrm>
              <a:off x="8887236" y="1238249"/>
              <a:ext cx="947045" cy="504325"/>
            </a:xfrm>
            <a:prstGeom prst="rect">
              <a:avLst/>
            </a:prstGeom>
            <a:solidFill>
              <a:srgbClr val="2FA6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Isosceles Triangle 17"/>
            <p:cNvSpPr/>
            <p:nvPr/>
          </p:nvSpPr>
          <p:spPr>
            <a:xfrm>
              <a:off x="8887235" y="963599"/>
              <a:ext cx="947046" cy="275050"/>
            </a:xfrm>
            <a:prstGeom prst="triangle">
              <a:avLst>
                <a:gd name="adj" fmla="val 14976"/>
              </a:avLst>
            </a:prstGeom>
            <a:solidFill>
              <a:srgbClr val="A5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p:cNvSpPr txBox="1"/>
            <p:nvPr/>
          </p:nvSpPr>
          <p:spPr>
            <a:xfrm>
              <a:off x="8997746" y="1294216"/>
              <a:ext cx="726026" cy="369332"/>
            </a:xfrm>
            <a:prstGeom prst="rect">
              <a:avLst/>
            </a:prstGeom>
            <a:noFill/>
          </p:spPr>
          <p:txBody>
            <a:bodyPr wrap="square" rtlCol="0">
              <a:spAutoFit/>
            </a:bodyPr>
            <a:lstStyle/>
            <a:p>
              <a:pPr algn="ctr"/>
              <a:r>
                <a:rPr lang="en-CA" b="1" dirty="0" smtClean="0">
                  <a:solidFill>
                    <a:schemeClr val="bg1"/>
                  </a:solidFill>
                </a:rPr>
                <a:t>MWh </a:t>
              </a:r>
              <a:endParaRPr lang="en-CA" b="1" dirty="0">
                <a:solidFill>
                  <a:schemeClr val="bg1"/>
                </a:solidFill>
              </a:endParaRPr>
            </a:p>
          </p:txBody>
        </p:sp>
      </p:grpSp>
      <p:sp>
        <p:nvSpPr>
          <p:cNvPr id="3" name="TextBox 2"/>
          <p:cNvSpPr txBox="1"/>
          <p:nvPr/>
        </p:nvSpPr>
        <p:spPr>
          <a:xfrm>
            <a:off x="165559" y="1087887"/>
            <a:ext cx="3964547" cy="535531"/>
          </a:xfrm>
          <a:prstGeom prst="rect">
            <a:avLst/>
          </a:prstGeom>
          <a:noFill/>
        </p:spPr>
        <p:txBody>
          <a:bodyPr wrap="none" rtlCol="0">
            <a:spAutoFit/>
          </a:bodyPr>
          <a:lstStyle/>
          <a:p>
            <a:pPr>
              <a:lnSpc>
                <a:spcPct val="80000"/>
              </a:lnSpc>
            </a:pPr>
            <a:r>
              <a:rPr lang="en-CA" b="1" dirty="0" smtClean="0">
                <a:solidFill>
                  <a:schemeClr val="accent2"/>
                </a:solidFill>
              </a:rPr>
              <a:t>Demand (MW) &amp; Consumption (MWh)</a:t>
            </a:r>
          </a:p>
          <a:p>
            <a:pPr>
              <a:lnSpc>
                <a:spcPct val="80000"/>
              </a:lnSpc>
            </a:pPr>
            <a:r>
              <a:rPr lang="en-CA" b="1" dirty="0" smtClean="0">
                <a:solidFill>
                  <a:schemeClr val="accent2"/>
                </a:solidFill>
              </a:rPr>
              <a:t>Annual</a:t>
            </a:r>
            <a:endParaRPr lang="en-CA" b="1" dirty="0">
              <a:solidFill>
                <a:schemeClr val="accent2"/>
              </a:solidFill>
            </a:endParaRPr>
          </a:p>
        </p:txBody>
      </p:sp>
    </p:spTree>
    <p:extLst>
      <p:ext uri="{BB962C8B-B14F-4D97-AF65-F5344CB8AC3E}">
        <p14:creationId xmlns:p14="http://schemas.microsoft.com/office/powerpoint/2010/main" val="31713893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3"/>
          <a:srcRect l="27690" r="14232"/>
          <a:stretch/>
        </p:blipFill>
        <p:spPr>
          <a:xfrm>
            <a:off x="1922391" y="1096930"/>
            <a:ext cx="7010398" cy="4498618"/>
          </a:xfrm>
          <a:prstGeom prst="rect">
            <a:avLst/>
          </a:prstGeom>
        </p:spPr>
      </p:pic>
      <p:sp>
        <p:nvSpPr>
          <p:cNvPr id="8" name="Rectangle 7"/>
          <p:cNvSpPr/>
          <p:nvPr/>
        </p:nvSpPr>
        <p:spPr>
          <a:xfrm>
            <a:off x="136984" y="106040"/>
            <a:ext cx="5949491" cy="553998"/>
          </a:xfrm>
          <a:prstGeom prst="rect">
            <a:avLst/>
          </a:prstGeom>
        </p:spPr>
        <p:txBody>
          <a:bodyPr wrap="square">
            <a:spAutoFit/>
          </a:bodyPr>
          <a:lstStyle/>
          <a:p>
            <a:r>
              <a:rPr lang="en-CA" sz="3000" b="1" dirty="0" smtClean="0">
                <a:solidFill>
                  <a:schemeClr val="accent2"/>
                </a:solidFill>
              </a:rPr>
              <a:t>Program Development</a:t>
            </a:r>
            <a:endParaRPr lang="en-CA" sz="3000" b="1" dirty="0">
              <a:solidFill>
                <a:schemeClr val="accent2"/>
              </a:solidFill>
            </a:endParaRPr>
          </a:p>
        </p:txBody>
      </p:sp>
      <p:sp>
        <p:nvSpPr>
          <p:cNvPr id="9" name="Rectangle 8"/>
          <p:cNvSpPr/>
          <p:nvPr/>
        </p:nvSpPr>
        <p:spPr>
          <a:xfrm>
            <a:off x="165559" y="542932"/>
            <a:ext cx="5920916" cy="307777"/>
          </a:xfrm>
          <a:prstGeom prst="rect">
            <a:avLst/>
          </a:prstGeom>
        </p:spPr>
        <p:txBody>
          <a:bodyPr wrap="square">
            <a:spAutoFit/>
          </a:bodyPr>
          <a:lstStyle/>
          <a:p>
            <a:r>
              <a:rPr lang="en-CA" sz="1400" b="1" dirty="0" smtClean="0">
                <a:solidFill>
                  <a:schemeClr val="accent2"/>
                </a:solidFill>
              </a:rPr>
              <a:t>Recognizing Opportunities</a:t>
            </a:r>
            <a:endParaRPr lang="en-CA" sz="1400" b="1" dirty="0">
              <a:solidFill>
                <a:schemeClr val="accent2"/>
              </a:solidFill>
            </a:endParaRPr>
          </a:p>
        </p:txBody>
      </p:sp>
      <p:grpSp>
        <p:nvGrpSpPr>
          <p:cNvPr id="17" name="Group 16"/>
          <p:cNvGrpSpPr/>
          <p:nvPr/>
        </p:nvGrpSpPr>
        <p:grpSpPr>
          <a:xfrm>
            <a:off x="5745481" y="730418"/>
            <a:ext cx="1519874" cy="956938"/>
            <a:chOff x="8831752" y="1384679"/>
            <a:chExt cx="1040086" cy="601892"/>
          </a:xfrm>
        </p:grpSpPr>
        <p:sp>
          <p:nvSpPr>
            <p:cNvPr id="18" name="Rectangle 17"/>
            <p:cNvSpPr/>
            <p:nvPr/>
          </p:nvSpPr>
          <p:spPr>
            <a:xfrm>
              <a:off x="8887236" y="1384679"/>
              <a:ext cx="947045" cy="357895"/>
            </a:xfrm>
            <a:prstGeom prst="rect">
              <a:avLst/>
            </a:prstGeom>
            <a:solidFill>
              <a:srgbClr val="FFB62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Isosceles Triangle 18"/>
            <p:cNvSpPr/>
            <p:nvPr/>
          </p:nvSpPr>
          <p:spPr>
            <a:xfrm flipV="1">
              <a:off x="8887236" y="1738968"/>
              <a:ext cx="947045" cy="194701"/>
            </a:xfrm>
            <a:prstGeom prst="triangle">
              <a:avLst>
                <a:gd name="adj" fmla="val 90345"/>
              </a:avLst>
            </a:prstGeom>
            <a:solidFill>
              <a:srgbClr val="FFCE7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TextBox 19"/>
            <p:cNvSpPr txBox="1"/>
            <p:nvPr/>
          </p:nvSpPr>
          <p:spPr>
            <a:xfrm>
              <a:off x="8831752" y="1401796"/>
              <a:ext cx="1040086" cy="584775"/>
            </a:xfrm>
            <a:prstGeom prst="rect">
              <a:avLst/>
            </a:prstGeom>
            <a:noFill/>
          </p:spPr>
          <p:txBody>
            <a:bodyPr wrap="square" rtlCol="0">
              <a:spAutoFit/>
            </a:bodyPr>
            <a:lstStyle/>
            <a:p>
              <a:pPr algn="ctr"/>
              <a:r>
                <a:rPr lang="en-CA" sz="1600" b="1" dirty="0" smtClean="0">
                  <a:solidFill>
                    <a:schemeClr val="bg1"/>
                  </a:solidFill>
                </a:rPr>
                <a:t>Demand – GA Charge</a:t>
              </a:r>
              <a:endParaRPr lang="en-CA" sz="1600" b="1" dirty="0">
                <a:solidFill>
                  <a:schemeClr val="bg1"/>
                </a:solidFill>
              </a:endParaRPr>
            </a:p>
          </p:txBody>
        </p:sp>
      </p:grpSp>
      <p:grpSp>
        <p:nvGrpSpPr>
          <p:cNvPr id="21" name="Group 20"/>
          <p:cNvGrpSpPr/>
          <p:nvPr/>
        </p:nvGrpSpPr>
        <p:grpSpPr>
          <a:xfrm>
            <a:off x="7046221" y="4122290"/>
            <a:ext cx="1603562" cy="591705"/>
            <a:chOff x="8887235" y="1065083"/>
            <a:chExt cx="947046" cy="591705"/>
          </a:xfrm>
        </p:grpSpPr>
        <p:sp>
          <p:nvSpPr>
            <p:cNvPr id="22" name="Rectangle 21"/>
            <p:cNvSpPr/>
            <p:nvPr/>
          </p:nvSpPr>
          <p:spPr>
            <a:xfrm>
              <a:off x="8887236" y="1238249"/>
              <a:ext cx="947045" cy="418539"/>
            </a:xfrm>
            <a:prstGeom prst="rect">
              <a:avLst/>
            </a:prstGeom>
            <a:solidFill>
              <a:srgbClr val="2FA68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3" name="Isosceles Triangle 22"/>
            <p:cNvSpPr/>
            <p:nvPr/>
          </p:nvSpPr>
          <p:spPr>
            <a:xfrm>
              <a:off x="8887235" y="1065083"/>
              <a:ext cx="947046" cy="173889"/>
            </a:xfrm>
            <a:prstGeom prst="triangle">
              <a:avLst>
                <a:gd name="adj" fmla="val 15923"/>
              </a:avLst>
            </a:prstGeom>
            <a:solidFill>
              <a:srgbClr val="A5E5D6">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TextBox 23"/>
            <p:cNvSpPr txBox="1"/>
            <p:nvPr/>
          </p:nvSpPr>
          <p:spPr>
            <a:xfrm>
              <a:off x="8887235" y="1303386"/>
              <a:ext cx="947046" cy="338554"/>
            </a:xfrm>
            <a:prstGeom prst="rect">
              <a:avLst/>
            </a:prstGeom>
            <a:noFill/>
          </p:spPr>
          <p:txBody>
            <a:bodyPr wrap="square" rtlCol="0">
              <a:spAutoFit/>
            </a:bodyPr>
            <a:lstStyle/>
            <a:p>
              <a:pPr algn="ctr"/>
              <a:r>
                <a:rPr lang="en-CA" sz="1600" b="1" dirty="0" smtClean="0">
                  <a:solidFill>
                    <a:schemeClr val="bg1"/>
                  </a:solidFill>
                </a:rPr>
                <a:t>Consumption</a:t>
              </a:r>
              <a:endParaRPr lang="en-CA" sz="1600" b="1" dirty="0">
                <a:solidFill>
                  <a:schemeClr val="bg1"/>
                </a:solidFill>
              </a:endParaRPr>
            </a:p>
          </p:txBody>
        </p:sp>
      </p:grpSp>
      <p:sp>
        <p:nvSpPr>
          <p:cNvPr id="25" name="TextBox 24"/>
          <p:cNvSpPr txBox="1"/>
          <p:nvPr/>
        </p:nvSpPr>
        <p:spPr>
          <a:xfrm>
            <a:off x="0" y="1130538"/>
            <a:ext cx="1236264" cy="923330"/>
          </a:xfrm>
          <a:prstGeom prst="rect">
            <a:avLst/>
          </a:prstGeom>
          <a:noFill/>
        </p:spPr>
        <p:txBody>
          <a:bodyPr wrap="square" rtlCol="0">
            <a:spAutoFit/>
          </a:bodyPr>
          <a:lstStyle/>
          <a:p>
            <a:pPr algn="r"/>
            <a:r>
              <a:rPr lang="en-CA" b="1" dirty="0" smtClean="0">
                <a:solidFill>
                  <a:schemeClr val="accent2"/>
                </a:solidFill>
              </a:rPr>
              <a:t>Utility Spend ($)</a:t>
            </a:r>
          </a:p>
          <a:p>
            <a:pPr algn="r"/>
            <a:r>
              <a:rPr lang="en-CA" b="1" dirty="0" smtClean="0">
                <a:solidFill>
                  <a:schemeClr val="accent2"/>
                </a:solidFill>
              </a:rPr>
              <a:t>Annual</a:t>
            </a:r>
            <a:endParaRPr lang="en-CA" b="1" dirty="0">
              <a:solidFill>
                <a:schemeClr val="accent2"/>
              </a:solidFill>
            </a:endParaRPr>
          </a:p>
        </p:txBody>
      </p:sp>
      <p:sp>
        <p:nvSpPr>
          <p:cNvPr id="2" name="TextBox 1"/>
          <p:cNvSpPr txBox="1"/>
          <p:nvPr/>
        </p:nvSpPr>
        <p:spPr>
          <a:xfrm>
            <a:off x="1264839" y="1147806"/>
            <a:ext cx="657552" cy="307777"/>
          </a:xfrm>
          <a:prstGeom prst="rect">
            <a:avLst/>
          </a:prstGeom>
          <a:noFill/>
        </p:spPr>
        <p:txBody>
          <a:bodyPr wrap="none" rtlCol="0">
            <a:spAutoFit/>
          </a:bodyPr>
          <a:lstStyle/>
          <a:p>
            <a:r>
              <a:rPr lang="en-CA" sz="1400" dirty="0" smtClean="0"/>
              <a:t>$6.0M</a:t>
            </a:r>
            <a:endParaRPr lang="en-CA" sz="1400" dirty="0"/>
          </a:p>
        </p:txBody>
      </p:sp>
      <p:sp>
        <p:nvSpPr>
          <p:cNvPr id="26" name="TextBox 25"/>
          <p:cNvSpPr txBox="1"/>
          <p:nvPr/>
        </p:nvSpPr>
        <p:spPr>
          <a:xfrm>
            <a:off x="1264839" y="1568338"/>
            <a:ext cx="657552" cy="307777"/>
          </a:xfrm>
          <a:prstGeom prst="rect">
            <a:avLst/>
          </a:prstGeom>
          <a:noFill/>
        </p:spPr>
        <p:txBody>
          <a:bodyPr wrap="none" rtlCol="0">
            <a:spAutoFit/>
          </a:bodyPr>
          <a:lstStyle/>
          <a:p>
            <a:r>
              <a:rPr lang="en-CA" sz="1400" dirty="0" smtClean="0"/>
              <a:t>$5.5M</a:t>
            </a:r>
            <a:endParaRPr lang="en-CA" sz="1400" dirty="0"/>
          </a:p>
        </p:txBody>
      </p:sp>
      <p:sp>
        <p:nvSpPr>
          <p:cNvPr id="27" name="TextBox 26"/>
          <p:cNvSpPr txBox="1"/>
          <p:nvPr/>
        </p:nvSpPr>
        <p:spPr>
          <a:xfrm>
            <a:off x="1264839" y="1994319"/>
            <a:ext cx="657552" cy="307777"/>
          </a:xfrm>
          <a:prstGeom prst="rect">
            <a:avLst/>
          </a:prstGeom>
          <a:noFill/>
        </p:spPr>
        <p:txBody>
          <a:bodyPr wrap="none" rtlCol="0">
            <a:spAutoFit/>
          </a:bodyPr>
          <a:lstStyle/>
          <a:p>
            <a:r>
              <a:rPr lang="en-CA" sz="1400" dirty="0" smtClean="0"/>
              <a:t>$5.0M</a:t>
            </a:r>
            <a:endParaRPr lang="en-CA" sz="1400" dirty="0"/>
          </a:p>
        </p:txBody>
      </p:sp>
      <p:sp>
        <p:nvSpPr>
          <p:cNvPr id="28" name="TextBox 27"/>
          <p:cNvSpPr txBox="1"/>
          <p:nvPr/>
        </p:nvSpPr>
        <p:spPr>
          <a:xfrm>
            <a:off x="1264839" y="2420300"/>
            <a:ext cx="657552" cy="307777"/>
          </a:xfrm>
          <a:prstGeom prst="rect">
            <a:avLst/>
          </a:prstGeom>
          <a:noFill/>
        </p:spPr>
        <p:txBody>
          <a:bodyPr wrap="none" rtlCol="0">
            <a:spAutoFit/>
          </a:bodyPr>
          <a:lstStyle/>
          <a:p>
            <a:r>
              <a:rPr lang="en-CA" sz="1400" dirty="0" smtClean="0"/>
              <a:t>$4.5M</a:t>
            </a:r>
            <a:endParaRPr lang="en-CA" sz="1400" dirty="0"/>
          </a:p>
        </p:txBody>
      </p:sp>
      <p:sp>
        <p:nvSpPr>
          <p:cNvPr id="29" name="TextBox 28"/>
          <p:cNvSpPr txBox="1"/>
          <p:nvPr/>
        </p:nvSpPr>
        <p:spPr>
          <a:xfrm>
            <a:off x="1264839" y="2855246"/>
            <a:ext cx="657552" cy="307777"/>
          </a:xfrm>
          <a:prstGeom prst="rect">
            <a:avLst/>
          </a:prstGeom>
          <a:noFill/>
        </p:spPr>
        <p:txBody>
          <a:bodyPr wrap="none" rtlCol="0">
            <a:spAutoFit/>
          </a:bodyPr>
          <a:lstStyle/>
          <a:p>
            <a:r>
              <a:rPr lang="en-CA" sz="1400" dirty="0" smtClean="0"/>
              <a:t>$4.0M</a:t>
            </a:r>
            <a:endParaRPr lang="en-CA" sz="1400" dirty="0"/>
          </a:p>
        </p:txBody>
      </p:sp>
      <p:sp>
        <p:nvSpPr>
          <p:cNvPr id="30" name="TextBox 29"/>
          <p:cNvSpPr txBox="1"/>
          <p:nvPr/>
        </p:nvSpPr>
        <p:spPr>
          <a:xfrm>
            <a:off x="1264839" y="3290192"/>
            <a:ext cx="657552" cy="307777"/>
          </a:xfrm>
          <a:prstGeom prst="rect">
            <a:avLst/>
          </a:prstGeom>
          <a:noFill/>
        </p:spPr>
        <p:txBody>
          <a:bodyPr wrap="none" rtlCol="0">
            <a:spAutoFit/>
          </a:bodyPr>
          <a:lstStyle/>
          <a:p>
            <a:r>
              <a:rPr lang="en-CA" sz="1400" dirty="0" smtClean="0"/>
              <a:t>$3.5M</a:t>
            </a:r>
            <a:endParaRPr lang="en-CA" sz="1400" dirty="0"/>
          </a:p>
        </p:txBody>
      </p:sp>
      <p:sp>
        <p:nvSpPr>
          <p:cNvPr id="31" name="TextBox 30"/>
          <p:cNvSpPr txBox="1"/>
          <p:nvPr/>
        </p:nvSpPr>
        <p:spPr>
          <a:xfrm>
            <a:off x="1264839" y="3706398"/>
            <a:ext cx="657552" cy="307777"/>
          </a:xfrm>
          <a:prstGeom prst="rect">
            <a:avLst/>
          </a:prstGeom>
          <a:noFill/>
        </p:spPr>
        <p:txBody>
          <a:bodyPr wrap="none" rtlCol="0">
            <a:spAutoFit/>
          </a:bodyPr>
          <a:lstStyle/>
          <a:p>
            <a:r>
              <a:rPr lang="en-CA" sz="1400" dirty="0" smtClean="0"/>
              <a:t>$3.0M</a:t>
            </a:r>
            <a:endParaRPr lang="en-CA" sz="1400" dirty="0"/>
          </a:p>
        </p:txBody>
      </p:sp>
      <p:sp>
        <p:nvSpPr>
          <p:cNvPr id="32" name="TextBox 31"/>
          <p:cNvSpPr txBox="1"/>
          <p:nvPr/>
        </p:nvSpPr>
        <p:spPr>
          <a:xfrm>
            <a:off x="1264839" y="4122290"/>
            <a:ext cx="657552" cy="307777"/>
          </a:xfrm>
          <a:prstGeom prst="rect">
            <a:avLst/>
          </a:prstGeom>
          <a:noFill/>
        </p:spPr>
        <p:txBody>
          <a:bodyPr wrap="none" rtlCol="0">
            <a:spAutoFit/>
          </a:bodyPr>
          <a:lstStyle/>
          <a:p>
            <a:r>
              <a:rPr lang="en-CA" sz="1400" dirty="0" smtClean="0"/>
              <a:t>$2.5M</a:t>
            </a:r>
            <a:endParaRPr lang="en-CA" sz="1400" dirty="0"/>
          </a:p>
        </p:txBody>
      </p:sp>
      <p:sp>
        <p:nvSpPr>
          <p:cNvPr id="33" name="TextBox 32"/>
          <p:cNvSpPr txBox="1"/>
          <p:nvPr/>
        </p:nvSpPr>
        <p:spPr>
          <a:xfrm>
            <a:off x="1264839" y="4560107"/>
            <a:ext cx="657552" cy="307777"/>
          </a:xfrm>
          <a:prstGeom prst="rect">
            <a:avLst/>
          </a:prstGeom>
          <a:noFill/>
        </p:spPr>
        <p:txBody>
          <a:bodyPr wrap="none" rtlCol="0">
            <a:spAutoFit/>
          </a:bodyPr>
          <a:lstStyle/>
          <a:p>
            <a:r>
              <a:rPr lang="en-CA" sz="1400" dirty="0" smtClean="0"/>
              <a:t>$2.0M</a:t>
            </a:r>
            <a:endParaRPr lang="en-CA" sz="1400" dirty="0"/>
          </a:p>
        </p:txBody>
      </p:sp>
    </p:spTree>
    <p:extLst>
      <p:ext uri="{BB962C8B-B14F-4D97-AF65-F5344CB8AC3E}">
        <p14:creationId xmlns:p14="http://schemas.microsoft.com/office/powerpoint/2010/main" val="19254057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18288" y="-2"/>
            <a:ext cx="6425712" cy="6858002"/>
          </a:xfrm>
          <a:prstGeom prst="rect">
            <a:avLst/>
          </a:prstGeom>
          <a:solidFill>
            <a:srgbClr val="6B9B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757" y="2043953"/>
            <a:ext cx="5566243" cy="4814048"/>
          </a:xfrm>
          <a:prstGeom prst="rect">
            <a:avLst/>
          </a:prstGeom>
        </p:spPr>
      </p:pic>
      <p:grpSp>
        <p:nvGrpSpPr>
          <p:cNvPr id="8" name="Group 7"/>
          <p:cNvGrpSpPr/>
          <p:nvPr/>
        </p:nvGrpSpPr>
        <p:grpSpPr>
          <a:xfrm flipH="1" flipV="1">
            <a:off x="2610553" y="-3"/>
            <a:ext cx="494594" cy="6858002"/>
            <a:chOff x="3660860" y="-9526"/>
            <a:chExt cx="1776971" cy="6874830"/>
          </a:xfrm>
        </p:grpSpPr>
        <p:sp>
          <p:nvSpPr>
            <p:cNvPr id="9" name="Rectangle 7"/>
            <p:cNvSpPr/>
            <p:nvPr/>
          </p:nvSpPr>
          <p:spPr>
            <a:xfrm>
              <a:off x="3660860" y="-9526"/>
              <a:ext cx="1776971" cy="6874829"/>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909348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909348 w 5004048"/>
                <a:gd name="connsiteY4" fmla="*/ 0 h 6865303"/>
                <a:gd name="connsiteX0" fmla="*/ 635404 w 5004048"/>
                <a:gd name="connsiteY0" fmla="*/ 9525 h 6865303"/>
                <a:gd name="connsiteX1" fmla="*/ 5004048 w 5004048"/>
                <a:gd name="connsiteY1" fmla="*/ 0 h 6865303"/>
                <a:gd name="connsiteX2" fmla="*/ 5004048 w 5004048"/>
                <a:gd name="connsiteY2" fmla="*/ 6865303 h 6865303"/>
                <a:gd name="connsiteX3" fmla="*/ 0 w 5004048"/>
                <a:gd name="connsiteY3" fmla="*/ 6865303 h 6865303"/>
                <a:gd name="connsiteX4" fmla="*/ 635404 w 5004048"/>
                <a:gd name="connsiteY4" fmla="*/ 9525 h 6865303"/>
                <a:gd name="connsiteX0" fmla="*/ 1549605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549605 w 5004048"/>
                <a:gd name="connsiteY4" fmla="*/ 0 h 6874828"/>
                <a:gd name="connsiteX0" fmla="*/ 1549605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549605 w 5004048"/>
                <a:gd name="connsiteY4" fmla="*/ 0 h 6874828"/>
                <a:gd name="connsiteX0" fmla="*/ 1645836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645836 w 5004048"/>
                <a:gd name="connsiteY4" fmla="*/ 0 h 6874828"/>
                <a:gd name="connsiteX0" fmla="*/ 3493036 w 6851248"/>
                <a:gd name="connsiteY0" fmla="*/ 0 h 6874828"/>
                <a:gd name="connsiteX1" fmla="*/ 6851248 w 6851248"/>
                <a:gd name="connsiteY1" fmla="*/ 9525 h 6874828"/>
                <a:gd name="connsiteX2" fmla="*/ 6851248 w 6851248"/>
                <a:gd name="connsiteY2" fmla="*/ 6874828 h 6874828"/>
                <a:gd name="connsiteX3" fmla="*/ 0 w 6851248"/>
                <a:gd name="connsiteY3" fmla="*/ 6874828 h 6874828"/>
                <a:gd name="connsiteX4" fmla="*/ 3493036 w 6851248"/>
                <a:gd name="connsiteY4" fmla="*/ 0 h 6874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1248" h="6874828">
                  <a:moveTo>
                    <a:pt x="3493036" y="0"/>
                  </a:moveTo>
                  <a:lnTo>
                    <a:pt x="6851248" y="9525"/>
                  </a:lnTo>
                  <a:lnTo>
                    <a:pt x="6851248" y="6874828"/>
                  </a:lnTo>
                  <a:lnTo>
                    <a:pt x="0" y="6874828"/>
                  </a:lnTo>
                  <a:lnTo>
                    <a:pt x="349303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 name="Straight Connector 9"/>
            <p:cNvCxnSpPr>
              <a:endCxn id="9" idx="0"/>
            </p:cNvCxnSpPr>
            <p:nvPr/>
          </p:nvCxnSpPr>
          <p:spPr>
            <a:xfrm flipV="1">
              <a:off x="3673345" y="-9526"/>
              <a:ext cx="893483" cy="687483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969264" y="2705100"/>
            <a:ext cx="2011183" cy="1158877"/>
            <a:chOff x="6974553" y="1255059"/>
            <a:chExt cx="1758039" cy="1013012"/>
          </a:xfrm>
        </p:grpSpPr>
        <p:sp>
          <p:nvSpPr>
            <p:cNvPr id="11" name="Cloud Callout 10"/>
            <p:cNvSpPr/>
            <p:nvPr/>
          </p:nvSpPr>
          <p:spPr>
            <a:xfrm flipH="1">
              <a:off x="6974553" y="1255059"/>
              <a:ext cx="1758039" cy="1013012"/>
            </a:xfrm>
            <a:prstGeom prst="cloudCallout">
              <a:avLst>
                <a:gd name="adj1" fmla="val -17584"/>
                <a:gd name="adj2" fmla="val 68302"/>
              </a:avLst>
            </a:prstGeom>
            <a:solidFill>
              <a:schemeClr val="bg1">
                <a:lumMod val="95000"/>
                <a:alpha val="69804"/>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  </a:t>
              </a:r>
              <a:endParaRPr lang="en-CA" dirty="0"/>
            </a:p>
          </p:txBody>
        </p:sp>
        <p:sp>
          <p:nvSpPr>
            <p:cNvPr id="3" name="TextBox 2"/>
            <p:cNvSpPr txBox="1"/>
            <p:nvPr/>
          </p:nvSpPr>
          <p:spPr>
            <a:xfrm>
              <a:off x="7134963" y="1496264"/>
              <a:ext cx="1454763" cy="538075"/>
            </a:xfrm>
            <a:prstGeom prst="rect">
              <a:avLst/>
            </a:prstGeom>
            <a:noFill/>
          </p:spPr>
          <p:txBody>
            <a:bodyPr wrap="none" rtlCol="0">
              <a:spAutoFit/>
            </a:bodyPr>
            <a:lstStyle/>
            <a:p>
              <a:pPr>
                <a:spcAft>
                  <a:spcPts val="1200"/>
                </a:spcAft>
              </a:pPr>
              <a:r>
                <a:rPr lang="en-CA" sz="1200" b="1" dirty="0" err="1" smtClean="0">
                  <a:solidFill>
                    <a:schemeClr val="accent5">
                      <a:lumMod val="75000"/>
                    </a:schemeClr>
                  </a:solidFill>
                  <a:latin typeface="Comic Sans MS" panose="030F0702030302020204" pitchFamily="66" charset="0"/>
                </a:rPr>
                <a:t>Hmmmm</a:t>
              </a:r>
              <a:r>
                <a:rPr lang="en-CA" sz="1200" b="1" dirty="0" smtClean="0">
                  <a:solidFill>
                    <a:schemeClr val="accent5">
                      <a:lumMod val="75000"/>
                    </a:schemeClr>
                  </a:solidFill>
                  <a:latin typeface="Comic Sans MS" panose="030F0702030302020204" pitchFamily="66" charset="0"/>
                </a:rPr>
                <a:t>...</a:t>
              </a:r>
            </a:p>
            <a:p>
              <a:pPr>
                <a:spcAft>
                  <a:spcPts val="1200"/>
                </a:spcAft>
              </a:pPr>
              <a:r>
                <a:rPr lang="en-CA" sz="1200" b="1" dirty="0" smtClean="0">
                  <a:solidFill>
                    <a:schemeClr val="accent5">
                      <a:lumMod val="75000"/>
                    </a:schemeClr>
                  </a:solidFill>
                  <a:latin typeface="Comic Sans MS" panose="030F0702030302020204" pitchFamily="66" charset="0"/>
                </a:rPr>
                <a:t>  Risk vs Reward..?</a:t>
              </a:r>
              <a:endParaRPr lang="en-CA" sz="1200" b="1" dirty="0">
                <a:solidFill>
                  <a:schemeClr val="accent5">
                    <a:lumMod val="75000"/>
                  </a:schemeClr>
                </a:solidFill>
                <a:latin typeface="Comic Sans MS" panose="030F0702030302020204" pitchFamily="66" charset="0"/>
              </a:endParaRPr>
            </a:p>
          </p:txBody>
        </p:sp>
      </p:grpSp>
      <p:sp>
        <p:nvSpPr>
          <p:cNvPr id="12" name="Rectangle 11"/>
          <p:cNvSpPr/>
          <p:nvPr/>
        </p:nvSpPr>
        <p:spPr>
          <a:xfrm>
            <a:off x="153004" y="2336327"/>
            <a:ext cx="1451038" cy="1477328"/>
          </a:xfrm>
          <a:prstGeom prst="rect">
            <a:avLst/>
          </a:prstGeom>
        </p:spPr>
        <p:txBody>
          <a:bodyPr wrap="none">
            <a:spAutoFit/>
          </a:bodyPr>
          <a:lstStyle/>
          <a:p>
            <a:r>
              <a:rPr lang="en-CA" sz="3000" b="1" dirty="0" smtClean="0">
                <a:solidFill>
                  <a:schemeClr val="accent2"/>
                </a:solidFill>
              </a:rPr>
              <a:t>Rate</a:t>
            </a:r>
          </a:p>
          <a:p>
            <a:r>
              <a:rPr lang="en-CA" sz="3000" b="1" dirty="0" smtClean="0">
                <a:solidFill>
                  <a:schemeClr val="accent2"/>
                </a:solidFill>
              </a:rPr>
              <a:t>Class</a:t>
            </a:r>
          </a:p>
          <a:p>
            <a:r>
              <a:rPr lang="en-CA" sz="3000" b="1" dirty="0" smtClean="0">
                <a:solidFill>
                  <a:schemeClr val="accent2"/>
                </a:solidFill>
              </a:rPr>
              <a:t>Choices</a:t>
            </a:r>
            <a:endParaRPr lang="en-CA" sz="3000" b="1" dirty="0">
              <a:solidFill>
                <a:schemeClr val="accent2"/>
              </a:solidFill>
            </a:endParaRPr>
          </a:p>
        </p:txBody>
      </p:sp>
      <p:sp>
        <p:nvSpPr>
          <p:cNvPr id="5" name="Rectangle 4"/>
          <p:cNvSpPr/>
          <p:nvPr/>
        </p:nvSpPr>
        <p:spPr>
          <a:xfrm>
            <a:off x="3101672" y="999476"/>
            <a:ext cx="4846565" cy="1569660"/>
          </a:xfrm>
          <a:prstGeom prst="rect">
            <a:avLst/>
          </a:prstGeom>
        </p:spPr>
        <p:txBody>
          <a:bodyPr wrap="square">
            <a:spAutoFit/>
          </a:bodyPr>
          <a:lstStyle/>
          <a:p>
            <a:pPr marL="1258888" indent="-1258888">
              <a:tabLst>
                <a:tab pos="1258888" algn="l"/>
              </a:tabLst>
            </a:pPr>
            <a:r>
              <a:rPr lang="en-CA" sz="2400" b="1" dirty="0" smtClean="0">
                <a:solidFill>
                  <a:schemeClr val="bg1"/>
                </a:solidFill>
              </a:rPr>
              <a:t>Class </a:t>
            </a:r>
            <a:r>
              <a:rPr lang="en-CA" sz="2400" b="1" dirty="0">
                <a:solidFill>
                  <a:schemeClr val="bg1"/>
                </a:solidFill>
              </a:rPr>
              <a:t>A </a:t>
            </a:r>
            <a:r>
              <a:rPr lang="en-CA" sz="2400" b="1" dirty="0" smtClean="0">
                <a:solidFill>
                  <a:schemeClr val="bg1"/>
                </a:solidFill>
              </a:rPr>
              <a:t>– 	Participate with 150 Other 5MWe+ Power User to Manage Demand on Global Adjustment Hours</a:t>
            </a:r>
            <a:endParaRPr lang="en-CA" sz="2400" b="1" dirty="0">
              <a:solidFill>
                <a:schemeClr val="bg1"/>
              </a:solidFill>
            </a:endParaRPr>
          </a:p>
        </p:txBody>
      </p:sp>
      <p:sp>
        <p:nvSpPr>
          <p:cNvPr id="13" name="Rectangle 12"/>
          <p:cNvSpPr/>
          <p:nvPr/>
        </p:nvSpPr>
        <p:spPr>
          <a:xfrm>
            <a:off x="3039168" y="3813655"/>
            <a:ext cx="4564986" cy="1200329"/>
          </a:xfrm>
          <a:prstGeom prst="rect">
            <a:avLst/>
          </a:prstGeom>
        </p:spPr>
        <p:txBody>
          <a:bodyPr wrap="square">
            <a:spAutoFit/>
          </a:bodyPr>
          <a:lstStyle/>
          <a:p>
            <a:pPr marL="1258888" indent="-1258888">
              <a:tabLst>
                <a:tab pos="1258888" algn="l"/>
              </a:tabLst>
            </a:pPr>
            <a:r>
              <a:rPr lang="en-CA" sz="2400" b="1" dirty="0" smtClean="0">
                <a:solidFill>
                  <a:schemeClr val="bg1"/>
                </a:solidFill>
              </a:rPr>
              <a:t>Class B – 	Option Out of Class A and Revert to a  Higher Overall Utility Spend</a:t>
            </a:r>
            <a:endParaRPr lang="en-CA" sz="2400" b="1" dirty="0">
              <a:solidFill>
                <a:schemeClr val="bg1"/>
              </a:solidFill>
            </a:endParaRPr>
          </a:p>
        </p:txBody>
      </p:sp>
      <p:sp>
        <p:nvSpPr>
          <p:cNvPr id="14" name="Rectangle 13"/>
          <p:cNvSpPr/>
          <p:nvPr/>
        </p:nvSpPr>
        <p:spPr>
          <a:xfrm>
            <a:off x="153005" y="142730"/>
            <a:ext cx="2692634" cy="1015663"/>
          </a:xfrm>
          <a:prstGeom prst="rect">
            <a:avLst/>
          </a:prstGeom>
        </p:spPr>
        <p:txBody>
          <a:bodyPr wrap="square">
            <a:spAutoFit/>
          </a:bodyPr>
          <a:lstStyle/>
          <a:p>
            <a:r>
              <a:rPr lang="en-CA" sz="3000" b="1" dirty="0" smtClean="0">
                <a:solidFill>
                  <a:schemeClr val="accent2"/>
                </a:solidFill>
              </a:rPr>
              <a:t>Program</a:t>
            </a:r>
          </a:p>
          <a:p>
            <a:r>
              <a:rPr lang="en-CA" sz="3000" b="1" dirty="0" smtClean="0">
                <a:solidFill>
                  <a:schemeClr val="accent2"/>
                </a:solidFill>
              </a:rPr>
              <a:t>Development</a:t>
            </a:r>
            <a:endParaRPr lang="en-CA" sz="3000" b="1" dirty="0">
              <a:solidFill>
                <a:schemeClr val="accent2"/>
              </a:solidFill>
            </a:endParaRPr>
          </a:p>
        </p:txBody>
      </p:sp>
    </p:spTree>
    <p:extLst>
      <p:ext uri="{BB962C8B-B14F-4D97-AF65-F5344CB8AC3E}">
        <p14:creationId xmlns:p14="http://schemas.microsoft.com/office/powerpoint/2010/main" val="42374895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32067" r="10420"/>
          <a:stretch/>
        </p:blipFill>
        <p:spPr>
          <a:xfrm>
            <a:off x="2533281" y="-2379"/>
            <a:ext cx="6619955" cy="6860379"/>
          </a:xfrm>
          <a:prstGeom prst="rect">
            <a:avLst/>
          </a:prstGeom>
        </p:spPr>
      </p:pic>
      <p:grpSp>
        <p:nvGrpSpPr>
          <p:cNvPr id="8" name="Group 7"/>
          <p:cNvGrpSpPr/>
          <p:nvPr/>
        </p:nvGrpSpPr>
        <p:grpSpPr>
          <a:xfrm flipH="1" flipV="1">
            <a:off x="2533281" y="0"/>
            <a:ext cx="948828" cy="6858000"/>
            <a:chOff x="-1007990" y="-11911"/>
            <a:chExt cx="10151990" cy="6877185"/>
          </a:xfrm>
        </p:grpSpPr>
        <p:sp>
          <p:nvSpPr>
            <p:cNvPr id="9" name="Rectangle 7"/>
            <p:cNvSpPr/>
            <p:nvPr/>
          </p:nvSpPr>
          <p:spPr>
            <a:xfrm>
              <a:off x="-804154" y="-11911"/>
              <a:ext cx="9948154" cy="6874828"/>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909348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909348 w 5004048"/>
                <a:gd name="connsiteY4" fmla="*/ 0 h 6865303"/>
                <a:gd name="connsiteX0" fmla="*/ 635404 w 5004048"/>
                <a:gd name="connsiteY0" fmla="*/ 9525 h 6865303"/>
                <a:gd name="connsiteX1" fmla="*/ 5004048 w 5004048"/>
                <a:gd name="connsiteY1" fmla="*/ 0 h 6865303"/>
                <a:gd name="connsiteX2" fmla="*/ 5004048 w 5004048"/>
                <a:gd name="connsiteY2" fmla="*/ 6865303 h 6865303"/>
                <a:gd name="connsiteX3" fmla="*/ 0 w 5004048"/>
                <a:gd name="connsiteY3" fmla="*/ 6865303 h 6865303"/>
                <a:gd name="connsiteX4" fmla="*/ 635404 w 5004048"/>
                <a:gd name="connsiteY4" fmla="*/ 9525 h 6865303"/>
                <a:gd name="connsiteX0" fmla="*/ 1549605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549605 w 5004048"/>
                <a:gd name="connsiteY4" fmla="*/ 0 h 6874828"/>
                <a:gd name="connsiteX0" fmla="*/ 1549605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549605 w 5004048"/>
                <a:gd name="connsiteY4" fmla="*/ 0 h 6874828"/>
                <a:gd name="connsiteX0" fmla="*/ 1645836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645836 w 5004048"/>
                <a:gd name="connsiteY4" fmla="*/ 0 h 6874828"/>
                <a:gd name="connsiteX0" fmla="*/ 940304 w 4298516"/>
                <a:gd name="connsiteY0" fmla="*/ 0 h 6874828"/>
                <a:gd name="connsiteX1" fmla="*/ 4298516 w 4298516"/>
                <a:gd name="connsiteY1" fmla="*/ 9525 h 6874828"/>
                <a:gd name="connsiteX2" fmla="*/ 4298516 w 4298516"/>
                <a:gd name="connsiteY2" fmla="*/ 6874828 h 6874828"/>
                <a:gd name="connsiteX3" fmla="*/ 0 w 4298516"/>
                <a:gd name="connsiteY3" fmla="*/ 6874828 h 6874828"/>
                <a:gd name="connsiteX4" fmla="*/ 940304 w 4298516"/>
                <a:gd name="connsiteY4" fmla="*/ 0 h 6874828"/>
                <a:gd name="connsiteX0" fmla="*/ 692061 w 4050273"/>
                <a:gd name="connsiteY0" fmla="*/ 0 h 6874828"/>
                <a:gd name="connsiteX1" fmla="*/ 4050273 w 4050273"/>
                <a:gd name="connsiteY1" fmla="*/ 9525 h 6874828"/>
                <a:gd name="connsiteX2" fmla="*/ 4050273 w 4050273"/>
                <a:gd name="connsiteY2" fmla="*/ 6874828 h 6874828"/>
                <a:gd name="connsiteX3" fmla="*/ 0 w 4050273"/>
                <a:gd name="connsiteY3" fmla="*/ 6865303 h 6874828"/>
                <a:gd name="connsiteX4" fmla="*/ 692061 w 4050273"/>
                <a:gd name="connsiteY4" fmla="*/ 0 h 6874828"/>
                <a:gd name="connsiteX0" fmla="*/ 678996 w 4037208"/>
                <a:gd name="connsiteY0" fmla="*/ 0 h 6884353"/>
                <a:gd name="connsiteX1" fmla="*/ 4037208 w 4037208"/>
                <a:gd name="connsiteY1" fmla="*/ 9525 h 6884353"/>
                <a:gd name="connsiteX2" fmla="*/ 4037208 w 4037208"/>
                <a:gd name="connsiteY2" fmla="*/ 6874828 h 6884353"/>
                <a:gd name="connsiteX3" fmla="*/ 0 w 4037208"/>
                <a:gd name="connsiteY3" fmla="*/ 6884353 h 6884353"/>
                <a:gd name="connsiteX4" fmla="*/ 678996 w 4037208"/>
                <a:gd name="connsiteY4" fmla="*/ 0 h 6884353"/>
                <a:gd name="connsiteX0" fmla="*/ 678996 w 4037208"/>
                <a:gd name="connsiteY0" fmla="*/ 0 h 6884353"/>
                <a:gd name="connsiteX1" fmla="*/ 4037208 w 4037208"/>
                <a:gd name="connsiteY1" fmla="*/ 2364 h 6884353"/>
                <a:gd name="connsiteX2" fmla="*/ 4037208 w 4037208"/>
                <a:gd name="connsiteY2" fmla="*/ 6874828 h 6884353"/>
                <a:gd name="connsiteX3" fmla="*/ 0 w 4037208"/>
                <a:gd name="connsiteY3" fmla="*/ 6884353 h 6884353"/>
                <a:gd name="connsiteX4" fmla="*/ 678996 w 4037208"/>
                <a:gd name="connsiteY4" fmla="*/ 0 h 6884353"/>
                <a:gd name="connsiteX0" fmla="*/ 678996 w 4037208"/>
                <a:gd name="connsiteY0" fmla="*/ 0 h 6884353"/>
                <a:gd name="connsiteX1" fmla="*/ 4037208 w 4037208"/>
                <a:gd name="connsiteY1" fmla="*/ 2364 h 6884353"/>
                <a:gd name="connsiteX2" fmla="*/ 4037208 w 4037208"/>
                <a:gd name="connsiteY2" fmla="*/ 6874828 h 6884353"/>
                <a:gd name="connsiteX3" fmla="*/ 0 w 4037208"/>
                <a:gd name="connsiteY3" fmla="*/ 6884353 h 6884353"/>
                <a:gd name="connsiteX4" fmla="*/ 678996 w 4037208"/>
                <a:gd name="connsiteY4" fmla="*/ 0 h 6884353"/>
                <a:gd name="connsiteX0" fmla="*/ 6589932 w 9948144"/>
                <a:gd name="connsiteY0" fmla="*/ 0 h 6874828"/>
                <a:gd name="connsiteX1" fmla="*/ 9948144 w 9948144"/>
                <a:gd name="connsiteY1" fmla="*/ 2364 h 6874828"/>
                <a:gd name="connsiteX2" fmla="*/ 9948144 w 9948144"/>
                <a:gd name="connsiteY2" fmla="*/ 6874828 h 6874828"/>
                <a:gd name="connsiteX3" fmla="*/ 0 w 9948144"/>
                <a:gd name="connsiteY3" fmla="*/ 6874805 h 6874828"/>
                <a:gd name="connsiteX4" fmla="*/ 6589932 w 9948144"/>
                <a:gd name="connsiteY4" fmla="*/ 0 h 6874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8144" h="6874828">
                  <a:moveTo>
                    <a:pt x="6589932" y="0"/>
                  </a:moveTo>
                  <a:lnTo>
                    <a:pt x="9948144" y="2364"/>
                  </a:lnTo>
                  <a:lnTo>
                    <a:pt x="9948144" y="6874828"/>
                  </a:lnTo>
                  <a:lnTo>
                    <a:pt x="0" y="6874805"/>
                  </a:lnTo>
                  <a:lnTo>
                    <a:pt x="658993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 name="Straight Connector 9"/>
            <p:cNvCxnSpPr>
              <a:endCxn id="9" idx="0"/>
            </p:cNvCxnSpPr>
            <p:nvPr/>
          </p:nvCxnSpPr>
          <p:spPr>
            <a:xfrm flipV="1">
              <a:off x="-1007990" y="-11911"/>
              <a:ext cx="6793779" cy="6877185"/>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2" name="Rectangle 11"/>
          <p:cNvSpPr/>
          <p:nvPr/>
        </p:nvSpPr>
        <p:spPr>
          <a:xfrm>
            <a:off x="168734" y="148141"/>
            <a:ext cx="1837362" cy="1477328"/>
          </a:xfrm>
          <a:prstGeom prst="rect">
            <a:avLst/>
          </a:prstGeom>
        </p:spPr>
        <p:txBody>
          <a:bodyPr wrap="none">
            <a:spAutoFit/>
          </a:bodyPr>
          <a:lstStyle/>
          <a:p>
            <a:r>
              <a:rPr lang="en-CA" sz="3000" b="1" dirty="0" smtClean="0">
                <a:solidFill>
                  <a:schemeClr val="accent2"/>
                </a:solidFill>
              </a:rPr>
              <a:t>Managing</a:t>
            </a:r>
          </a:p>
          <a:p>
            <a:r>
              <a:rPr lang="en-CA" sz="3000" b="1" dirty="0" smtClean="0">
                <a:solidFill>
                  <a:schemeClr val="accent2"/>
                </a:solidFill>
              </a:rPr>
              <a:t>Demand</a:t>
            </a:r>
          </a:p>
          <a:p>
            <a:r>
              <a:rPr lang="en-CA" sz="3000" b="1" dirty="0" smtClean="0">
                <a:solidFill>
                  <a:schemeClr val="accent2"/>
                </a:solidFill>
              </a:rPr>
              <a:t>Costs</a:t>
            </a:r>
            <a:endParaRPr lang="en-CA" sz="3000" b="1" dirty="0">
              <a:solidFill>
                <a:schemeClr val="accent2"/>
              </a:solidFill>
            </a:endParaRPr>
          </a:p>
        </p:txBody>
      </p:sp>
      <p:sp>
        <p:nvSpPr>
          <p:cNvPr id="13" name="TextBox 12"/>
          <p:cNvSpPr txBox="1"/>
          <p:nvPr/>
        </p:nvSpPr>
        <p:spPr>
          <a:xfrm>
            <a:off x="6867520" y="6142541"/>
            <a:ext cx="2276480" cy="646331"/>
          </a:xfrm>
          <a:prstGeom prst="rect">
            <a:avLst/>
          </a:prstGeom>
          <a:noFill/>
        </p:spPr>
        <p:txBody>
          <a:bodyPr wrap="square" rtlCol="0">
            <a:spAutoFit/>
          </a:bodyPr>
          <a:lstStyle/>
          <a:p>
            <a:pPr algn="r"/>
            <a:r>
              <a:rPr lang="en-CA" b="1" i="1" dirty="0" smtClean="0">
                <a:solidFill>
                  <a:schemeClr val="bg1"/>
                </a:solidFill>
              </a:rPr>
              <a:t>TES Tank Aerial View Summer 2016</a:t>
            </a:r>
            <a:endParaRPr lang="en-CA" b="1" i="1" dirty="0">
              <a:solidFill>
                <a:schemeClr val="bg1"/>
              </a:solidFill>
            </a:endParaRPr>
          </a:p>
        </p:txBody>
      </p:sp>
      <p:sp>
        <p:nvSpPr>
          <p:cNvPr id="11" name="Rectangle 10"/>
          <p:cNvSpPr/>
          <p:nvPr/>
        </p:nvSpPr>
        <p:spPr>
          <a:xfrm>
            <a:off x="204170" y="1763177"/>
            <a:ext cx="2960458" cy="830997"/>
          </a:xfrm>
          <a:prstGeom prst="rect">
            <a:avLst/>
          </a:prstGeom>
        </p:spPr>
        <p:txBody>
          <a:bodyPr wrap="square">
            <a:spAutoFit/>
          </a:bodyPr>
          <a:lstStyle/>
          <a:p>
            <a:r>
              <a:rPr lang="en-CA" sz="1600" b="1" dirty="0" smtClean="0">
                <a:solidFill>
                  <a:schemeClr val="accent2"/>
                </a:solidFill>
              </a:rPr>
              <a:t>58,000 Ton-hr</a:t>
            </a:r>
          </a:p>
          <a:p>
            <a:r>
              <a:rPr lang="en-CA" sz="1600" b="1" dirty="0" smtClean="0">
                <a:solidFill>
                  <a:schemeClr val="accent2"/>
                </a:solidFill>
              </a:rPr>
              <a:t>CAMPUS THERMAL ENERGY STORAGE SYSTEM</a:t>
            </a:r>
          </a:p>
        </p:txBody>
      </p:sp>
    </p:spTree>
    <p:extLst>
      <p:ext uri="{BB962C8B-B14F-4D97-AF65-F5344CB8AC3E}">
        <p14:creationId xmlns:p14="http://schemas.microsoft.com/office/powerpoint/2010/main" val="19083462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99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2738" y="1177142"/>
            <a:ext cx="5576345" cy="4475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36984" y="106040"/>
            <a:ext cx="4273927" cy="553998"/>
          </a:xfrm>
          <a:prstGeom prst="rect">
            <a:avLst/>
          </a:prstGeom>
        </p:spPr>
        <p:txBody>
          <a:bodyPr wrap="none">
            <a:spAutoFit/>
          </a:bodyPr>
          <a:lstStyle/>
          <a:p>
            <a:r>
              <a:rPr lang="en-CA" sz="3000" b="1" dirty="0" smtClean="0">
                <a:solidFill>
                  <a:schemeClr val="accent2"/>
                </a:solidFill>
              </a:rPr>
              <a:t>Managing Demand Costs</a:t>
            </a:r>
            <a:endParaRPr lang="en-CA" sz="3000" b="1" dirty="0">
              <a:solidFill>
                <a:schemeClr val="accent2"/>
              </a:solidFill>
            </a:endParaRPr>
          </a:p>
        </p:txBody>
      </p:sp>
      <p:sp>
        <p:nvSpPr>
          <p:cNvPr id="6" name="Rectangle 5"/>
          <p:cNvSpPr/>
          <p:nvPr/>
        </p:nvSpPr>
        <p:spPr>
          <a:xfrm>
            <a:off x="138664" y="551894"/>
            <a:ext cx="5920916" cy="553998"/>
          </a:xfrm>
          <a:prstGeom prst="rect">
            <a:avLst/>
          </a:prstGeom>
        </p:spPr>
        <p:txBody>
          <a:bodyPr wrap="square">
            <a:spAutoFit/>
          </a:bodyPr>
          <a:lstStyle/>
          <a:p>
            <a:r>
              <a:rPr lang="en-CA" sz="1600" b="1" dirty="0" smtClean="0">
                <a:solidFill>
                  <a:schemeClr val="accent2"/>
                </a:solidFill>
              </a:rPr>
              <a:t>CAMPUS THERMAL ENERGY STORAGE SYSTEM</a:t>
            </a:r>
          </a:p>
          <a:p>
            <a:r>
              <a:rPr lang="en-CA" sz="1400" b="1" dirty="0" smtClean="0">
                <a:solidFill>
                  <a:schemeClr val="accent2"/>
                </a:solidFill>
              </a:rPr>
              <a:t>Shifting chiller daytime peak demand to off-peak hours</a:t>
            </a:r>
            <a:endParaRPr lang="en-CA" sz="1400" b="1" dirty="0">
              <a:solidFill>
                <a:schemeClr val="accent2"/>
              </a:solidFill>
            </a:endParaRPr>
          </a:p>
        </p:txBody>
      </p:sp>
    </p:spTree>
    <p:extLst>
      <p:ext uri="{BB962C8B-B14F-4D97-AF65-F5344CB8AC3E}">
        <p14:creationId xmlns:p14="http://schemas.microsoft.com/office/powerpoint/2010/main" val="26633109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54" y="1105892"/>
            <a:ext cx="8350113" cy="4581109"/>
          </a:xfrm>
          <a:prstGeom prst="rect">
            <a:avLst/>
          </a:prstGeom>
        </p:spPr>
      </p:pic>
      <p:sp>
        <p:nvSpPr>
          <p:cNvPr id="5" name="Rectangle 4"/>
          <p:cNvSpPr/>
          <p:nvPr/>
        </p:nvSpPr>
        <p:spPr>
          <a:xfrm>
            <a:off x="136984" y="106040"/>
            <a:ext cx="4273927" cy="553998"/>
          </a:xfrm>
          <a:prstGeom prst="rect">
            <a:avLst/>
          </a:prstGeom>
        </p:spPr>
        <p:txBody>
          <a:bodyPr wrap="none">
            <a:spAutoFit/>
          </a:bodyPr>
          <a:lstStyle/>
          <a:p>
            <a:r>
              <a:rPr lang="en-CA" sz="3000" b="1" dirty="0" smtClean="0">
                <a:solidFill>
                  <a:schemeClr val="accent2"/>
                </a:solidFill>
              </a:rPr>
              <a:t>Managing Demand Costs</a:t>
            </a:r>
            <a:endParaRPr lang="en-CA" sz="3000" b="1" dirty="0">
              <a:solidFill>
                <a:schemeClr val="accent2"/>
              </a:solidFill>
            </a:endParaRPr>
          </a:p>
        </p:txBody>
      </p:sp>
      <p:sp>
        <p:nvSpPr>
          <p:cNvPr id="6" name="Rectangle 5"/>
          <p:cNvSpPr/>
          <p:nvPr/>
        </p:nvSpPr>
        <p:spPr>
          <a:xfrm>
            <a:off x="138664" y="551894"/>
            <a:ext cx="5920916" cy="553998"/>
          </a:xfrm>
          <a:prstGeom prst="rect">
            <a:avLst/>
          </a:prstGeom>
        </p:spPr>
        <p:txBody>
          <a:bodyPr wrap="square">
            <a:spAutoFit/>
          </a:bodyPr>
          <a:lstStyle/>
          <a:p>
            <a:r>
              <a:rPr lang="en-CA" sz="1600" b="1" dirty="0" smtClean="0">
                <a:solidFill>
                  <a:schemeClr val="accent2"/>
                </a:solidFill>
              </a:rPr>
              <a:t>CAMPUS THERMAL ENERGY STORAGE SYSTEM</a:t>
            </a:r>
          </a:p>
          <a:p>
            <a:r>
              <a:rPr lang="en-CA" sz="1400" b="1" dirty="0" smtClean="0">
                <a:solidFill>
                  <a:schemeClr val="accent2"/>
                </a:solidFill>
              </a:rPr>
              <a:t>Shifting chiller daytime peak demand to off-peak hours</a:t>
            </a:r>
            <a:endParaRPr lang="en-CA" sz="1400" b="1" dirty="0">
              <a:solidFill>
                <a:schemeClr val="accent2"/>
              </a:solidFill>
            </a:endParaRPr>
          </a:p>
        </p:txBody>
      </p:sp>
    </p:spTree>
    <p:extLst>
      <p:ext uri="{BB962C8B-B14F-4D97-AF65-F5344CB8AC3E}">
        <p14:creationId xmlns:p14="http://schemas.microsoft.com/office/powerpoint/2010/main" val="1847288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1314" y="172146"/>
            <a:ext cx="2246128" cy="646331"/>
          </a:xfrm>
          <a:prstGeom prst="rect">
            <a:avLst/>
          </a:prstGeom>
          <a:noFill/>
        </p:spPr>
        <p:txBody>
          <a:bodyPr wrap="none" rtlCol="0">
            <a:spAutoFit/>
          </a:bodyPr>
          <a:lstStyle/>
          <a:p>
            <a:r>
              <a:rPr lang="en-CA" sz="3600" b="1" dirty="0" smtClean="0">
                <a:solidFill>
                  <a:schemeClr val="accent2"/>
                </a:solidFill>
              </a:rPr>
              <a:t>LEARNING</a:t>
            </a:r>
            <a:endParaRPr lang="en-CA" sz="3600" b="1" dirty="0">
              <a:solidFill>
                <a:schemeClr val="accent2"/>
              </a:solidFill>
            </a:endParaRPr>
          </a:p>
        </p:txBody>
      </p:sp>
      <p:sp>
        <p:nvSpPr>
          <p:cNvPr id="5" name="TextBox 4"/>
          <p:cNvSpPr txBox="1"/>
          <p:nvPr/>
        </p:nvSpPr>
        <p:spPr>
          <a:xfrm>
            <a:off x="151314" y="502901"/>
            <a:ext cx="2585964" cy="646331"/>
          </a:xfrm>
          <a:prstGeom prst="rect">
            <a:avLst/>
          </a:prstGeom>
          <a:noFill/>
        </p:spPr>
        <p:txBody>
          <a:bodyPr wrap="none" rtlCol="0">
            <a:spAutoFit/>
          </a:bodyPr>
          <a:lstStyle/>
          <a:p>
            <a:r>
              <a:rPr lang="en-CA" sz="3600" b="1" dirty="0" smtClean="0">
                <a:solidFill>
                  <a:schemeClr val="accent2"/>
                </a:solidFill>
              </a:rPr>
              <a:t>OBJECTIVES</a:t>
            </a:r>
            <a:endParaRPr lang="en-CA" sz="3600" b="1" dirty="0">
              <a:solidFill>
                <a:schemeClr val="accent2"/>
              </a:solidFill>
            </a:endParaRPr>
          </a:p>
        </p:txBody>
      </p:sp>
      <p:sp>
        <p:nvSpPr>
          <p:cNvPr id="6" name="TextBox 5"/>
          <p:cNvSpPr txBox="1"/>
          <p:nvPr/>
        </p:nvSpPr>
        <p:spPr>
          <a:xfrm>
            <a:off x="1144684" y="1556325"/>
            <a:ext cx="3389215" cy="1631216"/>
          </a:xfrm>
          <a:prstGeom prst="rect">
            <a:avLst/>
          </a:prstGeom>
          <a:noFill/>
        </p:spPr>
        <p:txBody>
          <a:bodyPr wrap="square" rtlCol="0">
            <a:spAutoFit/>
          </a:bodyPr>
          <a:lstStyle/>
          <a:p>
            <a:r>
              <a:rPr lang="en-CA" sz="2000" b="1" dirty="0" smtClean="0">
                <a:solidFill>
                  <a:schemeClr val="accent2"/>
                </a:solidFill>
              </a:rPr>
              <a:t>Apply techniques and strategies to engage a campus community on innovative sustainability initiatives</a:t>
            </a:r>
          </a:p>
        </p:txBody>
      </p:sp>
      <p:grpSp>
        <p:nvGrpSpPr>
          <p:cNvPr id="7" name="Group 6"/>
          <p:cNvGrpSpPr/>
          <p:nvPr/>
        </p:nvGrpSpPr>
        <p:grpSpPr>
          <a:xfrm>
            <a:off x="4878731" y="3815083"/>
            <a:ext cx="801797" cy="801797"/>
            <a:chOff x="10047084" y="4253181"/>
            <a:chExt cx="1152128" cy="1152128"/>
          </a:xfrm>
        </p:grpSpPr>
        <p:sp>
          <p:nvSpPr>
            <p:cNvPr id="8" name="Oval 7"/>
            <p:cNvSpPr/>
            <p:nvPr/>
          </p:nvSpPr>
          <p:spPr>
            <a:xfrm>
              <a:off x="10047084" y="4253181"/>
              <a:ext cx="1152128" cy="1152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9" name="Picture 3" descr="C:\Users\Alex_M\OneDrive\Pictures\02 - Icons\Freepik - Office Icon Set\Freepik - Office Set png\chart44.png"/>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0311148" y="4505323"/>
              <a:ext cx="598600" cy="598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157229" y="1556325"/>
            <a:ext cx="801797" cy="801797"/>
            <a:chOff x="8674299" y="12979419"/>
            <a:chExt cx="1152128" cy="1152128"/>
          </a:xfrm>
        </p:grpSpPr>
        <p:sp>
          <p:nvSpPr>
            <p:cNvPr id="11" name="Oval 10"/>
            <p:cNvSpPr/>
            <p:nvPr/>
          </p:nvSpPr>
          <p:spPr>
            <a:xfrm>
              <a:off x="8674299" y="12979419"/>
              <a:ext cx="1152128" cy="1152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2" name="Group 11"/>
            <p:cNvGrpSpPr/>
            <p:nvPr/>
          </p:nvGrpSpPr>
          <p:grpSpPr>
            <a:xfrm>
              <a:off x="8937614" y="13191206"/>
              <a:ext cx="651642" cy="651643"/>
              <a:chOff x="13039007" y="12825345"/>
              <a:chExt cx="994376" cy="994377"/>
            </a:xfrm>
          </p:grpSpPr>
          <p:pic>
            <p:nvPicPr>
              <p:cNvPr id="13" name="Picture 3" descr="C:\Users\Alex_M\OneDrive\Pictures\02 - Icons\Freepik - People Icons\png\leader.png"/>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039007" y="12825345"/>
                <a:ext cx="994376" cy="99437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5" descr="C:\Users\Alex_M\OneDrive\Pictures\02 - Icons\Freepik - Energy Icons\png\energy28.png"/>
              <p:cNvPicPr>
                <a:picLocks noChangeAspect="1" noChangeArrowheads="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13564469" y="12886804"/>
                <a:ext cx="241041" cy="24104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15" name="Group 14"/>
          <p:cNvGrpSpPr/>
          <p:nvPr/>
        </p:nvGrpSpPr>
        <p:grpSpPr>
          <a:xfrm>
            <a:off x="157229" y="3815083"/>
            <a:ext cx="801797" cy="801797"/>
            <a:chOff x="5848376" y="6713306"/>
            <a:chExt cx="1152128" cy="1152128"/>
          </a:xfrm>
        </p:grpSpPr>
        <p:sp>
          <p:nvSpPr>
            <p:cNvPr id="16" name="Oval 15"/>
            <p:cNvSpPr/>
            <p:nvPr/>
          </p:nvSpPr>
          <p:spPr>
            <a:xfrm>
              <a:off x="5848376" y="6713306"/>
              <a:ext cx="1152128" cy="1152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7" name="Picture 16"/>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093931" y="6953976"/>
              <a:ext cx="640755" cy="641754"/>
            </a:xfrm>
            <a:prstGeom prst="rect">
              <a:avLst/>
            </a:prstGeom>
          </p:spPr>
        </p:pic>
      </p:grpSp>
      <p:grpSp>
        <p:nvGrpSpPr>
          <p:cNvPr id="18" name="Group 17"/>
          <p:cNvGrpSpPr/>
          <p:nvPr/>
        </p:nvGrpSpPr>
        <p:grpSpPr>
          <a:xfrm>
            <a:off x="4878731" y="1556324"/>
            <a:ext cx="801797" cy="801797"/>
            <a:chOff x="8952207" y="11195849"/>
            <a:chExt cx="1152128" cy="1152128"/>
          </a:xfrm>
        </p:grpSpPr>
        <p:sp>
          <p:nvSpPr>
            <p:cNvPr id="19" name="Oval 18"/>
            <p:cNvSpPr/>
            <p:nvPr/>
          </p:nvSpPr>
          <p:spPr>
            <a:xfrm>
              <a:off x="8952207" y="11195849"/>
              <a:ext cx="1152128" cy="11521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2" descr="C:\Users\Alex_M\OneDrive\Pictures\02 - Icons\Freepik - Process and Work Icons\png\magnifier12.png"/>
            <p:cNvPicPr>
              <a:picLocks noChangeAspect="1" noChangeArrowheads="1"/>
            </p:cNvPicPr>
            <p:nvPr/>
          </p:nvPicPr>
          <p:blipFill>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9204002" y="11432635"/>
              <a:ext cx="649980" cy="649980"/>
            </a:xfrm>
            <a:prstGeom prst="rect">
              <a:avLst/>
            </a:prstGeom>
            <a:noFill/>
            <a:extLst>
              <a:ext uri="{909E8E84-426E-40DD-AFC4-6F175D3DCCD1}">
                <a14:hiddenFill xmlns:a14="http://schemas.microsoft.com/office/drawing/2010/main">
                  <a:solidFill>
                    <a:srgbClr val="FFFFFF"/>
                  </a:solidFill>
                </a14:hiddenFill>
              </a:ext>
            </a:extLst>
          </p:spPr>
        </p:pic>
      </p:grpSp>
      <p:sp>
        <p:nvSpPr>
          <p:cNvPr id="21" name="TextBox 20"/>
          <p:cNvSpPr txBox="1"/>
          <p:nvPr/>
        </p:nvSpPr>
        <p:spPr>
          <a:xfrm>
            <a:off x="5864296" y="1561408"/>
            <a:ext cx="3165404" cy="1631216"/>
          </a:xfrm>
          <a:prstGeom prst="rect">
            <a:avLst/>
          </a:prstGeom>
          <a:noFill/>
        </p:spPr>
        <p:txBody>
          <a:bodyPr wrap="square" rtlCol="0">
            <a:spAutoFit/>
          </a:bodyPr>
          <a:lstStyle/>
          <a:p>
            <a:r>
              <a:rPr lang="en-CA" sz="2000" b="1" dirty="0" smtClean="0">
                <a:solidFill>
                  <a:schemeClr val="accent2"/>
                </a:solidFill>
              </a:rPr>
              <a:t>Identify the high level energy and water use needs of large institutional facilities, using a systematic approach</a:t>
            </a:r>
          </a:p>
        </p:txBody>
      </p:sp>
      <p:sp>
        <p:nvSpPr>
          <p:cNvPr id="22" name="TextBox 21"/>
          <p:cNvSpPr txBox="1"/>
          <p:nvPr/>
        </p:nvSpPr>
        <p:spPr>
          <a:xfrm>
            <a:off x="1144684" y="3815083"/>
            <a:ext cx="3389215" cy="1323439"/>
          </a:xfrm>
          <a:prstGeom prst="rect">
            <a:avLst/>
          </a:prstGeom>
          <a:noFill/>
        </p:spPr>
        <p:txBody>
          <a:bodyPr wrap="square" rtlCol="0">
            <a:spAutoFit/>
          </a:bodyPr>
          <a:lstStyle/>
          <a:p>
            <a:r>
              <a:rPr lang="en-CA" sz="2000" b="1" dirty="0" smtClean="0">
                <a:solidFill>
                  <a:schemeClr val="accent2"/>
                </a:solidFill>
              </a:rPr>
              <a:t>Organize and implement water and energy study measures including large-scale thermal energy storage</a:t>
            </a:r>
          </a:p>
        </p:txBody>
      </p:sp>
      <p:sp>
        <p:nvSpPr>
          <p:cNvPr id="23" name="TextBox 22"/>
          <p:cNvSpPr txBox="1"/>
          <p:nvPr/>
        </p:nvSpPr>
        <p:spPr>
          <a:xfrm>
            <a:off x="5864296" y="3815083"/>
            <a:ext cx="3032053" cy="1015663"/>
          </a:xfrm>
          <a:prstGeom prst="rect">
            <a:avLst/>
          </a:prstGeom>
          <a:noFill/>
        </p:spPr>
        <p:txBody>
          <a:bodyPr wrap="square" rtlCol="0">
            <a:spAutoFit/>
          </a:bodyPr>
          <a:lstStyle/>
          <a:p>
            <a:r>
              <a:rPr lang="en-CA" sz="2000" b="1" dirty="0" smtClean="0">
                <a:solidFill>
                  <a:schemeClr val="accent2"/>
                </a:solidFill>
              </a:rPr>
              <a:t>Analyze financial models that can be applied to large-scale energy project</a:t>
            </a:r>
          </a:p>
        </p:txBody>
      </p:sp>
    </p:spTree>
    <p:extLst>
      <p:ext uri="{BB962C8B-B14F-4D97-AF65-F5344CB8AC3E}">
        <p14:creationId xmlns:p14="http://schemas.microsoft.com/office/powerpoint/2010/main" val="40812858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36984" y="106040"/>
            <a:ext cx="4273927" cy="553998"/>
          </a:xfrm>
          <a:prstGeom prst="rect">
            <a:avLst/>
          </a:prstGeom>
        </p:spPr>
        <p:txBody>
          <a:bodyPr wrap="none">
            <a:spAutoFit/>
          </a:bodyPr>
          <a:lstStyle/>
          <a:p>
            <a:r>
              <a:rPr lang="en-CA" sz="3000" b="1" dirty="0" smtClean="0">
                <a:solidFill>
                  <a:schemeClr val="accent2"/>
                </a:solidFill>
              </a:rPr>
              <a:t>Managing Demand Costs</a:t>
            </a:r>
            <a:endParaRPr lang="en-CA" sz="3000" b="1" dirty="0">
              <a:solidFill>
                <a:schemeClr val="accent2"/>
              </a:solidFill>
            </a:endParaRPr>
          </a:p>
        </p:txBody>
      </p:sp>
      <p:sp>
        <p:nvSpPr>
          <p:cNvPr id="6" name="Rectangle 5"/>
          <p:cNvSpPr/>
          <p:nvPr/>
        </p:nvSpPr>
        <p:spPr>
          <a:xfrm>
            <a:off x="138664" y="551894"/>
            <a:ext cx="5920916" cy="553998"/>
          </a:xfrm>
          <a:prstGeom prst="rect">
            <a:avLst/>
          </a:prstGeom>
        </p:spPr>
        <p:txBody>
          <a:bodyPr wrap="square">
            <a:spAutoFit/>
          </a:bodyPr>
          <a:lstStyle/>
          <a:p>
            <a:r>
              <a:rPr lang="en-CA" sz="1600" b="1" dirty="0" smtClean="0">
                <a:solidFill>
                  <a:schemeClr val="accent2"/>
                </a:solidFill>
              </a:rPr>
              <a:t>CAMPUS THERMAL ENERGY STORAGE SYSTEM</a:t>
            </a:r>
          </a:p>
          <a:p>
            <a:r>
              <a:rPr lang="en-CA" sz="1400" b="1" dirty="0" smtClean="0">
                <a:solidFill>
                  <a:schemeClr val="accent2"/>
                </a:solidFill>
              </a:rPr>
              <a:t>Shifting chiller daytime peak demand to off-peak hours</a:t>
            </a:r>
            <a:endParaRPr lang="en-CA" sz="1400" b="1" dirty="0">
              <a:solidFill>
                <a:schemeClr val="accent2"/>
              </a:solidFil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1605" y="1105892"/>
            <a:ext cx="8281359" cy="4543389"/>
          </a:xfrm>
          <a:prstGeom prst="rect">
            <a:avLst/>
          </a:prstGeom>
        </p:spPr>
      </p:pic>
    </p:spTree>
    <p:extLst>
      <p:ext uri="{BB962C8B-B14F-4D97-AF65-F5344CB8AC3E}">
        <p14:creationId xmlns:p14="http://schemas.microsoft.com/office/powerpoint/2010/main" val="40968518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18588716"/>
              </p:ext>
            </p:extLst>
          </p:nvPr>
        </p:nvGraphicFramePr>
        <p:xfrm>
          <a:off x="221674" y="166256"/>
          <a:ext cx="8700653" cy="5012232"/>
        </p:xfrm>
        <a:graphic>
          <a:graphicData uri="http://schemas.openxmlformats.org/drawingml/2006/table">
            <a:tbl>
              <a:tblPr>
                <a:tableStyleId>{5C22544A-7EE6-4342-B048-85BDC9FD1C3A}</a:tableStyleId>
              </a:tblPr>
              <a:tblGrid>
                <a:gridCol w="494374"/>
                <a:gridCol w="1811752"/>
                <a:gridCol w="812356"/>
                <a:gridCol w="973227"/>
                <a:gridCol w="1193531"/>
                <a:gridCol w="678561"/>
                <a:gridCol w="1037170"/>
                <a:gridCol w="803146"/>
                <a:gridCol w="896536"/>
              </a:tblGrid>
              <a:tr h="554180">
                <a:tc rowSpan="2" gridSpan="3">
                  <a:txBody>
                    <a:bodyPr/>
                    <a:lstStyle/>
                    <a:p>
                      <a:pPr algn="ctr" fontAlgn="ctr">
                        <a:spcAft>
                          <a:spcPts val="0"/>
                        </a:spcAft>
                      </a:pPr>
                      <a:r>
                        <a:rPr lang="en-CA" sz="1800" b="1" i="0" u="none" strike="noStrike" dirty="0" smtClean="0">
                          <a:solidFill>
                            <a:schemeClr val="bg1"/>
                          </a:solidFill>
                          <a:effectLst/>
                          <a:latin typeface="+mn-lt"/>
                        </a:rPr>
                        <a:t>Provincial</a:t>
                      </a:r>
                      <a:r>
                        <a:rPr lang="en-CA" sz="1800" b="1" i="0" u="none" strike="noStrike" baseline="0" dirty="0" smtClean="0">
                          <a:solidFill>
                            <a:schemeClr val="bg1"/>
                          </a:solidFill>
                          <a:effectLst/>
                          <a:latin typeface="+mn-lt"/>
                        </a:rPr>
                        <a:t> GA Hours</a:t>
                      </a:r>
                    </a:p>
                    <a:p>
                      <a:pPr algn="ctr" fontAlgn="ctr">
                        <a:spcAft>
                          <a:spcPts val="0"/>
                        </a:spcAft>
                      </a:pPr>
                      <a:r>
                        <a:rPr lang="en-CA" sz="1800" b="1" i="0" u="none" strike="noStrike" baseline="0" dirty="0" smtClean="0">
                          <a:solidFill>
                            <a:schemeClr val="bg1"/>
                          </a:solidFill>
                          <a:effectLst/>
                          <a:latin typeface="+mn-lt"/>
                        </a:rPr>
                        <a:t>Top 5</a:t>
                      </a:r>
                      <a:endParaRPr lang="en-CA" sz="1800" b="1" i="0" u="none" strike="noStrike" dirty="0" smtClean="0">
                        <a:solidFill>
                          <a:schemeClr val="bg1"/>
                        </a:solidFill>
                        <a:effectLst/>
                        <a:latin typeface="+mn-lt"/>
                      </a:endParaRPr>
                    </a:p>
                  </a:txBody>
                  <a:tcPr marL="72000" marR="72000" marT="0" marB="0" anchor="ctr">
                    <a:lnL w="12700" cmpd="sng">
                      <a:noFill/>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hMerge="1">
                  <a:txBody>
                    <a:bodyPr/>
                    <a:lstStyle/>
                    <a:p>
                      <a:pPr marL="0" marR="0" lvl="0" indent="0" algn="l" defTabSz="914400" rtl="0" eaLnBrk="1" fontAlgn="ctr" latinLnBrk="0" hangingPunct="1">
                        <a:lnSpc>
                          <a:spcPct val="100000"/>
                        </a:lnSpc>
                        <a:spcBef>
                          <a:spcPts val="0"/>
                        </a:spcBef>
                        <a:spcAft>
                          <a:spcPts val="600"/>
                        </a:spcAft>
                        <a:buClrTx/>
                        <a:buSzTx/>
                        <a:buFontTx/>
                        <a:buNone/>
                        <a:tabLst/>
                        <a:defRPr/>
                      </a:pPr>
                      <a:endParaRPr lang="en-CA" sz="1200" b="1" i="0" u="none" strike="noStrike" dirty="0">
                        <a:solidFill>
                          <a:schemeClr val="bg1"/>
                        </a:solidFill>
                        <a:effectLst/>
                        <a:latin typeface="Arial" panose="020B0604020202020204" pitchFamily="34" charset="0"/>
                      </a:endParaRPr>
                    </a:p>
                  </a:txBody>
                  <a:tcPr marL="72000" marR="72000"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hMerge="1">
                  <a:txBody>
                    <a:bodyPr/>
                    <a:lstStyle/>
                    <a:p>
                      <a:pPr algn="ctr" fontAlgn="ct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fontAlgn="ctr"/>
                      <a:r>
                        <a:rPr lang="en-CA" sz="1600" b="1" u="none" strike="noStrike" dirty="0">
                          <a:solidFill>
                            <a:schemeClr val="bg1"/>
                          </a:solidFill>
                          <a:effectLst/>
                        </a:rPr>
                        <a:t>Ontario </a:t>
                      </a:r>
                      <a:r>
                        <a:rPr lang="en-CA" sz="1600" b="1" u="none" strike="noStrike" dirty="0" smtClean="0">
                          <a:solidFill>
                            <a:schemeClr val="bg1"/>
                          </a:solidFill>
                          <a:effectLst/>
                        </a:rPr>
                        <a:t>Demand</a:t>
                      </a: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fontAlgn="ctr"/>
                      <a:r>
                        <a:rPr lang="en-CA" sz="1600" b="1" u="none" strike="noStrike" dirty="0">
                          <a:solidFill>
                            <a:schemeClr val="bg1"/>
                          </a:solidFill>
                          <a:effectLst/>
                        </a:rPr>
                        <a:t>U </a:t>
                      </a:r>
                      <a:r>
                        <a:rPr lang="en-CA" sz="1600" b="1" u="none" strike="noStrike" dirty="0" smtClean="0">
                          <a:solidFill>
                            <a:schemeClr val="bg1"/>
                          </a:solidFill>
                          <a:effectLst/>
                        </a:rPr>
                        <a:t>of Guelph Demand</a:t>
                      </a: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rowSpan="2">
                  <a:txBody>
                    <a:bodyPr/>
                    <a:lstStyle/>
                    <a:p>
                      <a:pPr algn="ctr" fontAlgn="ctr"/>
                      <a:r>
                        <a:rPr lang="en-CA" sz="1600" b="1" u="none" strike="noStrike" dirty="0" smtClean="0">
                          <a:solidFill>
                            <a:schemeClr val="bg1"/>
                          </a:solidFill>
                          <a:effectLst/>
                        </a:rPr>
                        <a:t>CHW</a:t>
                      </a:r>
                    </a:p>
                    <a:p>
                      <a:pPr algn="ctr" fontAlgn="ctr"/>
                      <a:r>
                        <a:rPr lang="en-CA" sz="1600" b="1" u="none" strike="noStrike" dirty="0" smtClean="0">
                          <a:solidFill>
                            <a:schemeClr val="bg1"/>
                          </a:solidFill>
                          <a:effectLst/>
                        </a:rPr>
                        <a:t>Load </a:t>
                      </a: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gridSpan="3">
                  <a:txBody>
                    <a:bodyPr/>
                    <a:lstStyle/>
                    <a:p>
                      <a:pPr algn="ctr" fontAlgn="ctr"/>
                      <a:r>
                        <a:rPr lang="en-CA" sz="1600" b="1" i="0" u="none" strike="noStrike" dirty="0" smtClean="0">
                          <a:solidFill>
                            <a:schemeClr val="bg1"/>
                          </a:solidFill>
                          <a:effectLst/>
                          <a:latin typeface="+mn-lt"/>
                        </a:rPr>
                        <a:t>CUP Demand</a:t>
                      </a:r>
                      <a:endParaRPr lang="en-CA" sz="1600" b="1" i="0" u="none" strike="noStrike" dirty="0">
                        <a:solidFill>
                          <a:schemeClr val="bg1"/>
                        </a:solidFill>
                        <a:effectLst/>
                        <a:latin typeface="+mn-lt"/>
                      </a:endParaRPr>
                    </a:p>
                  </a:txBody>
                  <a:tcPr marL="72000" marR="72000" marT="0" marB="0" anchor="ctr">
                    <a:lnL w="38100" cap="flat" cmpd="sng" algn="ctr">
                      <a:solidFill>
                        <a:schemeClr val="bg1"/>
                      </a:solidFill>
                      <a:prstDash val="solid"/>
                      <a:round/>
                      <a:headEnd type="none" w="med" len="med"/>
                      <a:tailEnd type="none" w="med" len="med"/>
                    </a:lnL>
                    <a:lnR w="38100" cap="flat" cmpd="sng" algn="ctr">
                      <a:no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ct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pPr algn="ctr" fontAlgn="ctr"/>
                      <a:endParaRPr lang="en-CA" sz="1600" b="1" u="none" strike="noStrike" dirty="0" smtClean="0">
                        <a:solidFill>
                          <a:schemeClr val="bg1"/>
                        </a:solidFill>
                        <a:effectLst/>
                      </a:endParaRPr>
                    </a:p>
                  </a:txBody>
                  <a:tcPr marL="72000" marR="72000" marT="0" marB="0" anchor="ctr">
                    <a:lnL w="38100" cap="flat" cmpd="sng" algn="ctr">
                      <a:solidFill>
                        <a:schemeClr val="bg1"/>
                      </a:solidFill>
                      <a:prstDash val="solid"/>
                      <a:round/>
                      <a:headEnd type="none" w="med" len="med"/>
                      <a:tailEnd type="none" w="med" len="med"/>
                    </a:lnL>
                    <a:lnR w="12700" cmpd="sng">
                      <a:noFill/>
                    </a:lnR>
                    <a:lnT w="12700" cmpd="sng">
                      <a:noFill/>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406400">
                <a:tc gridSpan="3" vMerge="1">
                  <a:txBody>
                    <a:bodyPr/>
                    <a:lstStyle/>
                    <a:p>
                      <a:pPr algn="ctr" fontAlgn="ctr">
                        <a:spcAft>
                          <a:spcPts val="0"/>
                        </a:spcAft>
                      </a:pPr>
                      <a:endParaRPr lang="en-CA" sz="1800" b="1" i="0" u="none" strike="noStrike" dirty="0" smtClean="0">
                        <a:solidFill>
                          <a:schemeClr val="bg1"/>
                        </a:solidFill>
                        <a:effectLst/>
                        <a:latin typeface="+mn-lt"/>
                      </a:endParaRPr>
                    </a:p>
                  </a:txBody>
                  <a:tcPr marL="72000" marR="7200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vMerge="1">
                  <a:txBody>
                    <a:bodyPr/>
                    <a:lstStyle/>
                    <a:p>
                      <a:pPr marL="0" marR="0" lvl="0" indent="0" algn="l" defTabSz="914400" rtl="0" eaLnBrk="1" fontAlgn="ctr" latinLnBrk="0" hangingPunct="1">
                        <a:lnSpc>
                          <a:spcPct val="100000"/>
                        </a:lnSpc>
                        <a:spcBef>
                          <a:spcPts val="0"/>
                        </a:spcBef>
                        <a:spcAft>
                          <a:spcPts val="600"/>
                        </a:spcAft>
                        <a:buClrTx/>
                        <a:buSzTx/>
                        <a:buFontTx/>
                        <a:buNone/>
                        <a:tabLst/>
                        <a:defRPr/>
                      </a:pPr>
                      <a:endParaRPr lang="en-CA" sz="1200" b="1" i="0" u="none" strike="noStrike" dirty="0">
                        <a:solidFill>
                          <a:schemeClr val="bg1"/>
                        </a:solidFill>
                        <a:effectLst/>
                        <a:latin typeface="Arial" panose="020B0604020202020204" pitchFamily="34" charset="0"/>
                      </a:endParaRPr>
                    </a:p>
                  </a:txBody>
                  <a:tcPr marL="72000" marR="72000" marT="0" marB="0" anchor="b">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vMerge="1">
                  <a:txBody>
                    <a:bodyPr/>
                    <a:lstStyle/>
                    <a:p>
                      <a:pPr algn="ctr" fontAlgn="ct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fontAlgn="ct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fontAlgn="ct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vMerge="1">
                  <a:txBody>
                    <a:bodyPr/>
                    <a:lstStyle/>
                    <a:p>
                      <a:pPr algn="ctr" fontAlgn="ctr"/>
                      <a:endParaRPr lang="en-CA" sz="1600" b="1" u="none" strike="noStrike" dirty="0" smtClean="0">
                        <a:solidFill>
                          <a:schemeClr val="bg1"/>
                        </a:solidFill>
                        <a:effectLst/>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CA" sz="1600" b="1" u="none" strike="noStrike" dirty="0" smtClean="0">
                          <a:solidFill>
                            <a:schemeClr val="bg1"/>
                          </a:solidFill>
                          <a:effectLst/>
                        </a:rPr>
                        <a:t>Predicted</a:t>
                      </a: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CA" sz="1600" b="1" u="none" strike="noStrike" dirty="0" smtClean="0">
                          <a:solidFill>
                            <a:schemeClr val="bg1"/>
                          </a:solidFill>
                          <a:effectLst/>
                        </a:rPr>
                        <a:t>Actual</a:t>
                      </a:r>
                      <a:endParaRPr lang="en-CA" sz="16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CA" sz="1600" b="1" u="none" strike="noStrike" dirty="0" smtClean="0">
                          <a:solidFill>
                            <a:schemeClr val="bg1"/>
                          </a:solidFill>
                          <a:effectLst/>
                        </a:rPr>
                        <a:t>Avoided</a:t>
                      </a:r>
                    </a:p>
                  </a:txBody>
                  <a:tcPr marL="72000" marR="7200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517237">
                <a:tc>
                  <a:txBody>
                    <a:bodyPr/>
                    <a:lstStyle/>
                    <a:p>
                      <a:pPr algn="ctr" fontAlgn="ctr">
                        <a:spcAft>
                          <a:spcPts val="600"/>
                        </a:spcAft>
                      </a:pPr>
                      <a:r>
                        <a:rPr lang="en-CA" sz="1200" b="1" u="none" strike="noStrike" dirty="0">
                          <a:solidFill>
                            <a:schemeClr val="bg1"/>
                          </a:solidFill>
                          <a:effectLst/>
                        </a:rPr>
                        <a:t>Rank</a:t>
                      </a:r>
                      <a:endParaRPr lang="en-CA" sz="1100" b="1" i="0" u="none" strike="noStrike" dirty="0">
                        <a:solidFill>
                          <a:schemeClr val="bg1"/>
                        </a:solidFill>
                        <a:effectLst/>
                        <a:latin typeface="Arial" panose="020B0604020202020204" pitchFamily="34" charset="0"/>
                      </a:endParaRPr>
                    </a:p>
                  </a:txBody>
                  <a:tcPr marL="72000" marR="7200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ctr" latinLnBrk="0" hangingPunct="1">
                        <a:lnSpc>
                          <a:spcPct val="100000"/>
                        </a:lnSpc>
                        <a:spcBef>
                          <a:spcPts val="0"/>
                        </a:spcBef>
                        <a:spcAft>
                          <a:spcPts val="600"/>
                        </a:spcAft>
                        <a:buClrTx/>
                        <a:buSzTx/>
                        <a:buFontTx/>
                        <a:buNone/>
                        <a:tabLst/>
                        <a:defRPr/>
                      </a:pPr>
                      <a:r>
                        <a:rPr lang="en-CA" sz="1200" b="1" u="none" strike="noStrike" dirty="0" smtClean="0">
                          <a:solidFill>
                            <a:schemeClr val="bg1"/>
                          </a:solidFill>
                          <a:effectLst/>
                        </a:rPr>
                        <a:t>Date</a:t>
                      </a:r>
                      <a:endParaRPr lang="en-CA" sz="12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200" b="1" u="none" strike="noStrike" dirty="0" smtClean="0">
                          <a:solidFill>
                            <a:schemeClr val="bg1"/>
                          </a:solidFill>
                          <a:effectLst/>
                        </a:rPr>
                        <a:t>Hour</a:t>
                      </a:r>
                      <a:endParaRPr lang="en-CA" sz="1200" b="1" i="0" u="none" strike="noStrike" dirty="0" smtClean="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CA" sz="1200" b="1" u="none" strike="noStrike" dirty="0" smtClean="0">
                          <a:solidFill>
                            <a:schemeClr val="bg1"/>
                          </a:solidFill>
                          <a:effectLst/>
                        </a:rPr>
                        <a:t>MW</a:t>
                      </a:r>
                      <a:endParaRPr lang="en-CA" sz="12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CA" sz="1200" b="1" u="none" strike="noStrike" dirty="0" smtClean="0">
                          <a:solidFill>
                            <a:schemeClr val="bg1"/>
                          </a:solidFill>
                          <a:effectLst/>
                        </a:rPr>
                        <a:t>kW</a:t>
                      </a:r>
                      <a:endParaRPr lang="en-CA" sz="12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200" b="1" u="none" strike="noStrike" dirty="0" smtClean="0">
                          <a:solidFill>
                            <a:schemeClr val="bg1"/>
                          </a:solidFill>
                          <a:effectLst/>
                        </a:rPr>
                        <a:t>Tons</a:t>
                      </a:r>
                      <a:endParaRPr lang="en-CA" sz="1200" b="1" i="0" u="none" strike="noStrike" dirty="0" smtClean="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200" b="1" u="none" strike="noStrike" dirty="0" smtClean="0">
                          <a:solidFill>
                            <a:schemeClr val="bg1"/>
                          </a:solidFill>
                          <a:effectLst/>
                        </a:rPr>
                        <a:t>kW</a:t>
                      </a:r>
                      <a:endParaRPr lang="en-CA" sz="12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200" b="1" u="none" strike="noStrike" dirty="0" smtClean="0">
                          <a:solidFill>
                            <a:schemeClr val="bg1"/>
                          </a:solidFill>
                          <a:effectLst/>
                        </a:rPr>
                        <a:t>kW</a:t>
                      </a:r>
                      <a:endParaRPr lang="en-CA" sz="1200" b="1" i="0" u="none" strike="noStrike" dirty="0" smtClean="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CA" sz="1200" b="1" u="none" strike="noStrike" dirty="0" smtClean="0">
                          <a:solidFill>
                            <a:schemeClr val="bg1"/>
                          </a:solidFill>
                          <a:effectLst/>
                        </a:rPr>
                        <a:t>kW</a:t>
                      </a:r>
                      <a:endParaRPr lang="en-CA" sz="1200" b="1" i="0" u="none" strike="noStrike" dirty="0">
                        <a:solidFill>
                          <a:schemeClr val="bg1"/>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r>
              <a:tr h="706883">
                <a:tc>
                  <a:txBody>
                    <a:bodyPr/>
                    <a:lstStyle/>
                    <a:p>
                      <a:pPr algn="ctr" fontAlgn="ctr"/>
                      <a:r>
                        <a:rPr lang="en-CA" sz="1400" b="1" u="none" strike="noStrike" dirty="0">
                          <a:effectLst/>
                        </a:rPr>
                        <a:t>1</a:t>
                      </a:r>
                      <a:endParaRPr lang="en-CA" sz="1400" b="1" i="0" u="none" strike="noStrike" dirty="0">
                        <a:solidFill>
                          <a:srgbClr val="000000"/>
                        </a:solidFill>
                        <a:effectLst/>
                        <a:latin typeface="Arial" panose="020B0604020202020204" pitchFamily="34" charset="0"/>
                      </a:endParaRPr>
                    </a:p>
                  </a:txBody>
                  <a:tcPr marL="72000" marR="7200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CA" sz="1400" b="1" u="none" strike="noStrike" dirty="0">
                          <a:effectLst/>
                        </a:rPr>
                        <a:t>September 07, 2016</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17:00</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a:effectLst/>
                        </a:rPr>
                        <a:t>23,213</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11,592</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5,554 </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4,609</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833</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3,776</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06883">
                <a:tc>
                  <a:txBody>
                    <a:bodyPr/>
                    <a:lstStyle/>
                    <a:p>
                      <a:pPr algn="ctr" fontAlgn="ctr"/>
                      <a:r>
                        <a:rPr lang="en-CA" sz="1400" b="1" u="none" strike="noStrike" dirty="0">
                          <a:effectLst/>
                        </a:rPr>
                        <a:t>2</a:t>
                      </a:r>
                      <a:endParaRPr lang="en-CA" sz="1400" b="1" i="0" u="none" strike="noStrike" dirty="0">
                        <a:solidFill>
                          <a:srgbClr val="000000"/>
                        </a:solidFill>
                        <a:effectLst/>
                        <a:latin typeface="Arial" panose="020B0604020202020204" pitchFamily="34" charset="0"/>
                      </a:endParaRPr>
                    </a:p>
                  </a:txBody>
                  <a:tcPr marL="72000" marR="7200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CA" sz="1400" b="1" u="none" strike="noStrike" dirty="0">
                          <a:effectLst/>
                        </a:rPr>
                        <a:t>August 10, 2016</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18:00</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a:effectLst/>
                        </a:rPr>
                        <a:t>23,100</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a:effectLst/>
                        </a:rPr>
                        <a:t>9,927</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4,437 </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3,770</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716</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3,054</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06883">
                <a:tc>
                  <a:txBody>
                    <a:bodyPr/>
                    <a:lstStyle/>
                    <a:p>
                      <a:pPr algn="ctr" fontAlgn="ctr"/>
                      <a:r>
                        <a:rPr lang="en-CA" sz="1400" b="1" u="none" strike="noStrike" dirty="0">
                          <a:effectLst/>
                        </a:rPr>
                        <a:t>3</a:t>
                      </a:r>
                      <a:endParaRPr lang="en-CA" sz="1400" b="1" i="0" u="none" strike="noStrike" dirty="0">
                        <a:solidFill>
                          <a:srgbClr val="000000"/>
                        </a:solidFill>
                        <a:effectLst/>
                        <a:latin typeface="Arial" panose="020B0604020202020204" pitchFamily="34" charset="0"/>
                      </a:endParaRPr>
                    </a:p>
                  </a:txBody>
                  <a:tcPr marL="72000" marR="7200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CA" sz="1400" b="1" u="none" strike="noStrike">
                          <a:effectLst/>
                        </a:rPr>
                        <a:t>August 11, 2016</a:t>
                      </a:r>
                      <a:endParaRPr lang="en-CA" sz="1400" b="1" i="0" u="none" strike="noStrike">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17:00</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a:effectLst/>
                        </a:rPr>
                        <a:t>22,812</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a:effectLst/>
                        </a:rPr>
                        <a:t>10,305</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5,785 </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4,782</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758</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4,024</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06883">
                <a:tc>
                  <a:txBody>
                    <a:bodyPr/>
                    <a:lstStyle/>
                    <a:p>
                      <a:pPr algn="ctr" fontAlgn="ctr"/>
                      <a:r>
                        <a:rPr lang="en-CA" sz="1400" b="1" u="none" strike="noStrike" dirty="0">
                          <a:effectLst/>
                        </a:rPr>
                        <a:t>4</a:t>
                      </a:r>
                      <a:endParaRPr lang="en-CA" sz="1400" b="1" i="0" u="none" strike="noStrike" dirty="0">
                        <a:solidFill>
                          <a:srgbClr val="000000"/>
                        </a:solidFill>
                        <a:effectLst/>
                        <a:latin typeface="Arial" panose="020B0604020202020204" pitchFamily="34" charset="0"/>
                      </a:endParaRPr>
                    </a:p>
                  </a:txBody>
                  <a:tcPr marL="72000" marR="7200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fontAlgn="ctr"/>
                      <a:r>
                        <a:rPr lang="en-CA" sz="1400" b="1" u="none" strike="noStrike">
                          <a:effectLst/>
                        </a:rPr>
                        <a:t>July 13, 2016</a:t>
                      </a:r>
                      <a:endParaRPr lang="en-CA" sz="1400" b="1" i="0" u="none" strike="noStrike">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18:00</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a:effectLst/>
                        </a:rPr>
                        <a:t>22,659</a:t>
                      </a:r>
                      <a:endParaRPr lang="en-CA" sz="1400" b="1" i="0" u="none" strike="noStrike">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a:effectLst/>
                        </a:rPr>
                        <a:t>9,849</a:t>
                      </a:r>
                      <a:endParaRPr lang="en-CA" sz="1400" b="1" i="0" u="none" strike="noStrike">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5,097 </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4,266 </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716</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3,550</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r>
              <a:tr h="706883">
                <a:tc>
                  <a:txBody>
                    <a:bodyPr/>
                    <a:lstStyle/>
                    <a:p>
                      <a:pPr algn="ctr" fontAlgn="ctr"/>
                      <a:r>
                        <a:rPr lang="en-CA" sz="1400" b="1" u="none" strike="noStrike" dirty="0">
                          <a:effectLst/>
                        </a:rPr>
                        <a:t>5</a:t>
                      </a:r>
                      <a:endParaRPr lang="en-CA" sz="1400" b="1" i="0" u="none" strike="noStrike" dirty="0">
                        <a:solidFill>
                          <a:srgbClr val="000000"/>
                        </a:solidFill>
                        <a:effectLst/>
                        <a:latin typeface="Arial" panose="020B0604020202020204" pitchFamily="34" charset="0"/>
                      </a:endParaRPr>
                    </a:p>
                  </a:txBody>
                  <a:tcPr marL="72000" marR="72000" marT="0" marB="0" anchor="ctr">
                    <a:lnL w="12700" cmpd="sng">
                      <a:noFill/>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l" fontAlgn="ctr"/>
                      <a:r>
                        <a:rPr lang="en-CA" sz="1400" b="1" u="none" strike="noStrike" dirty="0">
                          <a:effectLst/>
                        </a:rPr>
                        <a:t>August 12, 2016</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17:00</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a:effectLst/>
                        </a:rPr>
                        <a:t>22,402</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a:effectLst/>
                        </a:rPr>
                        <a:t>10,062</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ctr"/>
                      <a:r>
                        <a:rPr lang="en-CA" sz="1400" b="1" u="none" strike="noStrike" dirty="0" smtClean="0">
                          <a:effectLst/>
                        </a:rPr>
                        <a:t>5,572 </a:t>
                      </a:r>
                      <a:endParaRPr lang="en-CA" sz="1400" b="1" i="0" u="none" strike="noStrike" dirty="0">
                        <a:solidFill>
                          <a:srgbClr val="000000"/>
                        </a:solidFill>
                        <a:effectLst/>
                        <a:latin typeface="Arial" panose="020B060402020202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4,623 </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714</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c>
                  <a:txBody>
                    <a:bodyPr/>
                    <a:lstStyle/>
                    <a:p>
                      <a:pPr algn="ctr" fontAlgn="b"/>
                      <a:r>
                        <a:rPr lang="en-CA" sz="1400" b="1" u="none" strike="noStrike" dirty="0" smtClean="0">
                          <a:effectLst/>
                        </a:rPr>
                        <a:t>3,909</a:t>
                      </a:r>
                      <a:endParaRPr lang="en-CA" sz="1400" b="1" i="0" u="none" strike="noStrike" dirty="0">
                        <a:solidFill>
                          <a:srgbClr val="000000"/>
                        </a:solidFill>
                        <a:effectLst/>
                        <a:latin typeface="Calibri" panose="020F0502020204030204" pitchFamily="34" charset="0"/>
                      </a:endParaRPr>
                    </a:p>
                  </a:txBody>
                  <a:tcPr marL="72000" marR="72000" marT="0" marB="0" anchor="ctr">
                    <a:lnL w="38100" cap="flat" cmpd="sng" algn="ctr">
                      <a:solidFill>
                        <a:schemeClr val="bg1"/>
                      </a:solidFill>
                      <a:prstDash val="solid"/>
                      <a:round/>
                      <a:headEnd type="none" w="med" len="med"/>
                      <a:tailEnd type="none" w="med" len="med"/>
                    </a:lnL>
                    <a:lnR w="12700" cmpd="sng">
                      <a:noFill/>
                    </a:lnR>
                    <a:lnT w="381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lumMod val="95000"/>
                      </a:schemeClr>
                    </a:solidFill>
                  </a:tcPr>
                </a:tc>
              </a:tr>
            </a:tbl>
          </a:graphicData>
        </a:graphic>
      </p:graphicFrame>
      <p:sp>
        <p:nvSpPr>
          <p:cNvPr id="5" name="Rectangle 4"/>
          <p:cNvSpPr/>
          <p:nvPr/>
        </p:nvSpPr>
        <p:spPr>
          <a:xfrm>
            <a:off x="3728126" y="5542004"/>
            <a:ext cx="5344733" cy="553998"/>
          </a:xfrm>
          <a:prstGeom prst="rect">
            <a:avLst/>
          </a:prstGeom>
        </p:spPr>
        <p:txBody>
          <a:bodyPr wrap="none">
            <a:spAutoFit/>
          </a:bodyPr>
          <a:lstStyle/>
          <a:p>
            <a:r>
              <a:rPr lang="en-CA" sz="3000" b="1" dirty="0">
                <a:solidFill>
                  <a:schemeClr val="accent2"/>
                </a:solidFill>
              </a:rPr>
              <a:t>2016 Performance Results - YTD</a:t>
            </a:r>
          </a:p>
        </p:txBody>
      </p:sp>
    </p:spTree>
    <p:extLst>
      <p:ext uri="{BB962C8B-B14F-4D97-AF65-F5344CB8AC3E}">
        <p14:creationId xmlns:p14="http://schemas.microsoft.com/office/powerpoint/2010/main" val="19203231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784" y="106040"/>
            <a:ext cx="3805850" cy="553998"/>
          </a:xfrm>
          <a:prstGeom prst="rect">
            <a:avLst/>
          </a:prstGeom>
        </p:spPr>
        <p:txBody>
          <a:bodyPr wrap="none">
            <a:spAutoFit/>
          </a:bodyPr>
          <a:lstStyle/>
          <a:p>
            <a:r>
              <a:rPr lang="en-CA" sz="3000" b="1" dirty="0" smtClean="0">
                <a:solidFill>
                  <a:schemeClr val="accent2"/>
                </a:solidFill>
              </a:rPr>
              <a:t>Campus Sustainability</a:t>
            </a:r>
            <a:endParaRPr lang="en-CA" sz="3000" b="1" dirty="0">
              <a:solidFill>
                <a:schemeClr val="accent2"/>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40309"/>
            <a:ext cx="9144000" cy="5796381"/>
          </a:xfrm>
          <a:prstGeom prst="rect">
            <a:avLst/>
          </a:prstGeom>
        </p:spPr>
      </p:pic>
    </p:spTree>
    <p:extLst>
      <p:ext uri="{BB962C8B-B14F-4D97-AF65-F5344CB8AC3E}">
        <p14:creationId xmlns:p14="http://schemas.microsoft.com/office/powerpoint/2010/main" val="2433022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66629" y="139184"/>
            <a:ext cx="3448508" cy="553998"/>
          </a:xfrm>
          <a:prstGeom prst="rect">
            <a:avLst/>
          </a:prstGeom>
        </p:spPr>
        <p:txBody>
          <a:bodyPr wrap="none">
            <a:spAutoFit/>
          </a:bodyPr>
          <a:lstStyle/>
          <a:p>
            <a:r>
              <a:rPr lang="en-CA" sz="3000" b="1" dirty="0">
                <a:solidFill>
                  <a:schemeClr val="accent2"/>
                </a:solidFill>
              </a:rPr>
              <a:t>How Are We Doing?</a:t>
            </a:r>
          </a:p>
        </p:txBody>
      </p:sp>
      <p:sp>
        <p:nvSpPr>
          <p:cNvPr id="7" name="Content Placeholder 2"/>
          <p:cNvSpPr txBox="1">
            <a:spLocks/>
          </p:cNvSpPr>
          <p:nvPr/>
        </p:nvSpPr>
        <p:spPr>
          <a:xfrm>
            <a:off x="166629" y="775369"/>
            <a:ext cx="4957820" cy="315333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60000" indent="-360000">
              <a:spcBef>
                <a:spcPts val="0"/>
              </a:spcBef>
              <a:spcAft>
                <a:spcPts val="1200"/>
              </a:spcAft>
            </a:pPr>
            <a:r>
              <a:rPr lang="en-CA" sz="1800" b="1" dirty="0" smtClean="0">
                <a:solidFill>
                  <a:schemeClr val="accent2"/>
                </a:solidFill>
              </a:rPr>
              <a:t>Program Implementation is About ¾ Complete</a:t>
            </a:r>
          </a:p>
          <a:p>
            <a:pPr marL="360000" indent="-360000">
              <a:spcBef>
                <a:spcPts val="0"/>
              </a:spcBef>
              <a:spcAft>
                <a:spcPts val="1200"/>
              </a:spcAft>
            </a:pPr>
            <a:r>
              <a:rPr lang="en-CA" sz="1800" b="1" dirty="0" smtClean="0">
                <a:solidFill>
                  <a:schemeClr val="accent2"/>
                </a:solidFill>
              </a:rPr>
              <a:t>Starting to Realize Utility Savings and GHG Reductions</a:t>
            </a:r>
          </a:p>
          <a:p>
            <a:pPr marL="360000" indent="-360000">
              <a:spcBef>
                <a:spcPts val="0"/>
              </a:spcBef>
              <a:spcAft>
                <a:spcPts val="1200"/>
              </a:spcAft>
            </a:pPr>
            <a:r>
              <a:rPr lang="en-CA" sz="1800" b="1" dirty="0" smtClean="0">
                <a:solidFill>
                  <a:schemeClr val="accent2"/>
                </a:solidFill>
              </a:rPr>
              <a:t>Maintenance Able to Redeploy Trade Staff</a:t>
            </a:r>
          </a:p>
          <a:p>
            <a:pPr marL="360000" indent="-360000">
              <a:spcBef>
                <a:spcPts val="0"/>
              </a:spcBef>
              <a:spcAft>
                <a:spcPts val="1200"/>
              </a:spcAft>
            </a:pPr>
            <a:r>
              <a:rPr lang="en-CA" sz="1800" b="1" dirty="0">
                <a:solidFill>
                  <a:schemeClr val="accent2"/>
                </a:solidFill>
              </a:rPr>
              <a:t>Improving our </a:t>
            </a:r>
            <a:r>
              <a:rPr lang="en-CA" sz="1800" b="1" dirty="0" smtClean="0">
                <a:solidFill>
                  <a:schemeClr val="accent2"/>
                </a:solidFill>
              </a:rPr>
              <a:t>facilities</a:t>
            </a:r>
          </a:p>
          <a:p>
            <a:pPr marL="360000" indent="-360000">
              <a:spcBef>
                <a:spcPts val="0"/>
              </a:spcBef>
              <a:spcAft>
                <a:spcPts val="1200"/>
              </a:spcAft>
            </a:pPr>
            <a:r>
              <a:rPr lang="en-CA" sz="1800" b="1" dirty="0">
                <a:solidFill>
                  <a:schemeClr val="accent2"/>
                </a:solidFill>
              </a:rPr>
              <a:t>Incentive $$$ are Rolling In</a:t>
            </a:r>
            <a:r>
              <a:rPr lang="en-CA" sz="1800" b="1" dirty="0" smtClean="0">
                <a:solidFill>
                  <a:schemeClr val="accent2"/>
                </a:solidFill>
              </a:rPr>
              <a:t>!!</a:t>
            </a:r>
            <a:endParaRPr lang="en-CA" sz="1800" b="1" dirty="0">
              <a:solidFill>
                <a:schemeClr val="accent2"/>
              </a:solidFill>
            </a:endParaRPr>
          </a:p>
        </p:txBody>
      </p:sp>
      <p:grpSp>
        <p:nvGrpSpPr>
          <p:cNvPr id="11" name="Group 10"/>
          <p:cNvGrpSpPr/>
          <p:nvPr/>
        </p:nvGrpSpPr>
        <p:grpSpPr>
          <a:xfrm>
            <a:off x="5210686" y="0"/>
            <a:ext cx="3933313" cy="3409950"/>
            <a:chOff x="5210686" y="0"/>
            <a:chExt cx="3933313" cy="340995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l="13835"/>
            <a:stretch/>
          </p:blipFill>
          <p:spPr>
            <a:xfrm>
              <a:off x="5210686" y="0"/>
              <a:ext cx="3933313" cy="3409950"/>
            </a:xfrm>
            <a:prstGeom prst="rect">
              <a:avLst/>
            </a:prstGeom>
          </p:spPr>
        </p:pic>
        <p:grpSp>
          <p:nvGrpSpPr>
            <p:cNvPr id="4" name="Group 3"/>
            <p:cNvGrpSpPr/>
            <p:nvPr/>
          </p:nvGrpSpPr>
          <p:grpSpPr>
            <a:xfrm>
              <a:off x="5440883" y="2686050"/>
              <a:ext cx="809196" cy="723900"/>
              <a:chOff x="5440883" y="2686050"/>
              <a:chExt cx="809196" cy="723900"/>
            </a:xfrm>
          </p:grpSpPr>
          <p:sp>
            <p:nvSpPr>
              <p:cNvPr id="15" name="Rectangle 14"/>
              <p:cNvSpPr/>
              <p:nvPr/>
            </p:nvSpPr>
            <p:spPr>
              <a:xfrm>
                <a:off x="5459832" y="2686050"/>
                <a:ext cx="780722" cy="723900"/>
              </a:xfrm>
              <a:prstGeom prst="rect">
                <a:avLst/>
              </a:prstGeom>
              <a:solidFill>
                <a:schemeClr val="accent5">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p:nvSpPr>
            <p:spPr>
              <a:xfrm>
                <a:off x="5440883" y="2823955"/>
                <a:ext cx="809196" cy="369332"/>
              </a:xfrm>
              <a:prstGeom prst="rect">
                <a:avLst/>
              </a:prstGeom>
              <a:noFill/>
            </p:spPr>
            <p:txBody>
              <a:bodyPr wrap="none" rtlCol="0">
                <a:spAutoFit/>
              </a:bodyPr>
              <a:lstStyle/>
              <a:p>
                <a:r>
                  <a:rPr lang="en-CA" b="1" i="1" dirty="0" smtClean="0">
                    <a:solidFill>
                      <a:schemeClr val="bg1"/>
                    </a:solidFill>
                  </a:rPr>
                  <a:t>before</a:t>
                </a:r>
                <a:endParaRPr lang="en-CA" b="1" i="1" dirty="0">
                  <a:solidFill>
                    <a:schemeClr val="bg1"/>
                  </a:solidFill>
                </a:endParaRPr>
              </a:p>
            </p:txBody>
          </p:sp>
        </p:grpSp>
      </p:grpSp>
      <p:grpSp>
        <p:nvGrpSpPr>
          <p:cNvPr id="18" name="Group 17"/>
          <p:cNvGrpSpPr/>
          <p:nvPr/>
        </p:nvGrpSpPr>
        <p:grpSpPr>
          <a:xfrm>
            <a:off x="5219700" y="3409949"/>
            <a:ext cx="3924300" cy="3448051"/>
            <a:chOff x="5219700" y="3409949"/>
            <a:chExt cx="3924300" cy="3448051"/>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23003" r="969"/>
            <a:stretch/>
          </p:blipFill>
          <p:spPr>
            <a:xfrm>
              <a:off x="5219700" y="3409950"/>
              <a:ext cx="3924300" cy="3448050"/>
            </a:xfrm>
            <a:prstGeom prst="rect">
              <a:avLst/>
            </a:prstGeom>
          </p:spPr>
        </p:pic>
        <p:grpSp>
          <p:nvGrpSpPr>
            <p:cNvPr id="9" name="Group 8"/>
            <p:cNvGrpSpPr/>
            <p:nvPr/>
          </p:nvGrpSpPr>
          <p:grpSpPr>
            <a:xfrm>
              <a:off x="5459832" y="3409949"/>
              <a:ext cx="780722" cy="709259"/>
              <a:chOff x="5459832" y="3409949"/>
              <a:chExt cx="780722" cy="709259"/>
            </a:xfrm>
          </p:grpSpPr>
          <p:sp>
            <p:nvSpPr>
              <p:cNvPr id="17" name="Rectangle 16"/>
              <p:cNvSpPr/>
              <p:nvPr/>
            </p:nvSpPr>
            <p:spPr>
              <a:xfrm>
                <a:off x="5459832" y="3409949"/>
                <a:ext cx="780722" cy="709259"/>
              </a:xfrm>
              <a:prstGeom prst="rect">
                <a:avLst/>
              </a:prstGeom>
              <a:solidFill>
                <a:schemeClr val="accent5">
                  <a:alpha val="6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TextBox 13"/>
              <p:cNvSpPr txBox="1"/>
              <p:nvPr/>
            </p:nvSpPr>
            <p:spPr>
              <a:xfrm>
                <a:off x="5497522" y="3653477"/>
                <a:ext cx="653897" cy="369332"/>
              </a:xfrm>
              <a:prstGeom prst="rect">
                <a:avLst/>
              </a:prstGeom>
              <a:noFill/>
            </p:spPr>
            <p:txBody>
              <a:bodyPr wrap="none" rtlCol="0">
                <a:spAutoFit/>
              </a:bodyPr>
              <a:lstStyle/>
              <a:p>
                <a:r>
                  <a:rPr lang="en-CA" b="1" i="1" dirty="0" smtClean="0">
                    <a:solidFill>
                      <a:schemeClr val="bg1"/>
                    </a:solidFill>
                  </a:rPr>
                  <a:t>after</a:t>
                </a:r>
                <a:endParaRPr lang="en-CA" b="1" i="1" dirty="0">
                  <a:solidFill>
                    <a:schemeClr val="bg1"/>
                  </a:solidFill>
                </a:endParaRPr>
              </a:p>
            </p:txBody>
          </p:sp>
        </p:grpSp>
      </p:grpSp>
      <p:cxnSp>
        <p:nvCxnSpPr>
          <p:cNvPr id="8" name="Straight Connector 7"/>
          <p:cNvCxnSpPr/>
          <p:nvPr/>
        </p:nvCxnSpPr>
        <p:spPr>
          <a:xfrm flipH="1">
            <a:off x="5219700" y="0"/>
            <a:ext cx="1" cy="685800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175642" y="3520126"/>
            <a:ext cx="4727626" cy="2246769"/>
          </a:xfrm>
          <a:prstGeom prst="rect">
            <a:avLst/>
          </a:prstGeom>
        </p:spPr>
        <p:txBody>
          <a:bodyPr wrap="square">
            <a:spAutoFit/>
          </a:bodyPr>
          <a:lstStyle/>
          <a:p>
            <a:r>
              <a:rPr lang="en-CA" i="1" dirty="0">
                <a:solidFill>
                  <a:schemeClr val="accent2"/>
                </a:solidFill>
                <a:ea typeface="Arial" panose="020B0604020202020204" pitchFamily="34" charset="0"/>
                <a:cs typeface="Times New Roman" panose="02020603050405020304" pitchFamily="18" charset="0"/>
              </a:rPr>
              <a:t>"The new lighting system is energy efficient, easy to operate and </a:t>
            </a:r>
            <a:r>
              <a:rPr lang="en-CA" i="1" dirty="0" smtClean="0">
                <a:solidFill>
                  <a:schemeClr val="accent2"/>
                </a:solidFill>
                <a:ea typeface="Arial" panose="020B0604020202020204" pitchFamily="34" charset="0"/>
                <a:cs typeface="Times New Roman" panose="02020603050405020304" pitchFamily="18" charset="0"/>
              </a:rPr>
              <a:t>provides </a:t>
            </a:r>
            <a:r>
              <a:rPr lang="en-CA" i="1" dirty="0">
                <a:solidFill>
                  <a:schemeClr val="accent2"/>
                </a:solidFill>
                <a:ea typeface="Arial" panose="020B0604020202020204" pitchFamily="34" charset="0"/>
                <a:cs typeface="Times New Roman" panose="02020603050405020304" pitchFamily="18" charset="0"/>
              </a:rPr>
              <a:t>our game operators many options to enhance the game experience for our fans and players. All involved have noticed a fantastic improvement in lighting at each level</a:t>
            </a:r>
            <a:r>
              <a:rPr lang="en-CA" i="1" dirty="0" smtClean="0">
                <a:solidFill>
                  <a:schemeClr val="accent2"/>
                </a:solidFill>
                <a:ea typeface="Arial" panose="020B0604020202020204" pitchFamily="34" charset="0"/>
                <a:cs typeface="Times New Roman" panose="02020603050405020304" pitchFamily="18" charset="0"/>
              </a:rPr>
              <a:t>.“</a:t>
            </a:r>
          </a:p>
          <a:p>
            <a:pPr algn="r"/>
            <a:r>
              <a:rPr lang="en-CA" sz="1600" b="1" i="1" dirty="0" smtClean="0">
                <a:solidFill>
                  <a:schemeClr val="accent2"/>
                </a:solidFill>
                <a:cs typeface="Times New Roman" panose="02020603050405020304" pitchFamily="18" charset="0"/>
              </a:rPr>
              <a:t>Bill Clausen</a:t>
            </a:r>
          </a:p>
          <a:p>
            <a:pPr algn="r"/>
            <a:r>
              <a:rPr lang="en-CA" sz="1200" i="1" dirty="0" smtClean="0">
                <a:solidFill>
                  <a:schemeClr val="accent2"/>
                </a:solidFill>
                <a:cs typeface="Times New Roman" panose="02020603050405020304" pitchFamily="18" charset="0"/>
              </a:rPr>
              <a:t>Gryphon Centre Facility Manager</a:t>
            </a:r>
            <a:endParaRPr lang="en-CA" sz="1200" i="1" dirty="0">
              <a:solidFill>
                <a:schemeClr val="accent2"/>
              </a:solidFill>
            </a:endParaRPr>
          </a:p>
        </p:txBody>
      </p:sp>
    </p:spTree>
    <p:extLst>
      <p:ext uri="{BB962C8B-B14F-4D97-AF65-F5344CB8AC3E}">
        <p14:creationId xmlns:p14="http://schemas.microsoft.com/office/powerpoint/2010/main" val="207297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476671"/>
            <a:ext cx="9144000" cy="4314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791"/>
          <a:stretch/>
        </p:blipFill>
        <p:spPr bwMode="auto">
          <a:xfrm>
            <a:off x="330762" y="752699"/>
            <a:ext cx="8591614" cy="3733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55576" y="4971653"/>
            <a:ext cx="7776864" cy="1200329"/>
          </a:xfrm>
          <a:prstGeom prst="rect">
            <a:avLst/>
          </a:prstGeom>
          <a:noFill/>
        </p:spPr>
        <p:txBody>
          <a:bodyPr wrap="square" rtlCol="0">
            <a:spAutoFit/>
          </a:bodyPr>
          <a:lstStyle/>
          <a:p>
            <a:pPr algn="ctr"/>
            <a:r>
              <a:rPr lang="en-CA" sz="3600" dirty="0" smtClean="0">
                <a:solidFill>
                  <a:schemeClr val="bg1"/>
                </a:solidFill>
              </a:rPr>
              <a:t>Program Expected to Achieve Approximately </a:t>
            </a:r>
            <a:r>
              <a:rPr lang="en-CA" sz="3600" b="1" dirty="0" smtClean="0">
                <a:solidFill>
                  <a:schemeClr val="bg1"/>
                </a:solidFill>
              </a:rPr>
              <a:t>$6,500,000 </a:t>
            </a:r>
            <a:r>
              <a:rPr lang="en-CA" sz="3600" b="1" dirty="0">
                <a:solidFill>
                  <a:schemeClr val="bg1"/>
                </a:solidFill>
              </a:rPr>
              <a:t> </a:t>
            </a:r>
            <a:r>
              <a:rPr lang="en-CA" sz="3600" b="1" dirty="0" smtClean="0">
                <a:solidFill>
                  <a:schemeClr val="bg1"/>
                </a:solidFill>
              </a:rPr>
              <a:t>Incentive $$ </a:t>
            </a:r>
            <a:r>
              <a:rPr lang="en-CA" sz="3600" dirty="0" smtClean="0">
                <a:solidFill>
                  <a:schemeClr val="bg1"/>
                </a:solidFill>
              </a:rPr>
              <a:t> </a:t>
            </a:r>
            <a:endParaRPr lang="en-CA" sz="3600" dirty="0">
              <a:solidFill>
                <a:schemeClr val="bg1"/>
              </a:solidFill>
            </a:endParaRPr>
          </a:p>
        </p:txBody>
      </p:sp>
    </p:spTree>
    <p:extLst>
      <p:ext uri="{BB962C8B-B14F-4D97-AF65-F5344CB8AC3E}">
        <p14:creationId xmlns:p14="http://schemas.microsoft.com/office/powerpoint/2010/main" val="1174337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15005" t="7887" r="34736" b="35538"/>
          <a:stretch/>
        </p:blipFill>
        <p:spPr>
          <a:xfrm>
            <a:off x="-2" y="0"/>
            <a:ext cx="9134764" cy="6853382"/>
          </a:xfrm>
          <a:prstGeom prst="rect">
            <a:avLst/>
          </a:prstGeom>
        </p:spPr>
      </p:pic>
      <p:sp>
        <p:nvSpPr>
          <p:cNvPr id="3" name="Content Placeholder 2"/>
          <p:cNvSpPr txBox="1">
            <a:spLocks/>
          </p:cNvSpPr>
          <p:nvPr/>
        </p:nvSpPr>
        <p:spPr>
          <a:xfrm>
            <a:off x="4099407" y="1043709"/>
            <a:ext cx="4952230" cy="4613564"/>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endParaRPr lang="en-CA" sz="2500" b="1" dirty="0">
              <a:solidFill>
                <a:schemeClr val="accent2"/>
              </a:solidFill>
            </a:endParaRPr>
          </a:p>
        </p:txBody>
      </p:sp>
      <p:sp>
        <p:nvSpPr>
          <p:cNvPr id="4" name="Rectangle 3"/>
          <p:cNvSpPr/>
          <p:nvPr/>
        </p:nvSpPr>
        <p:spPr>
          <a:xfrm>
            <a:off x="-2" y="914401"/>
            <a:ext cx="3997809" cy="521854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Content Placeholder 2"/>
          <p:cNvSpPr txBox="1">
            <a:spLocks/>
          </p:cNvSpPr>
          <p:nvPr/>
        </p:nvSpPr>
        <p:spPr>
          <a:xfrm>
            <a:off x="141712" y="1126916"/>
            <a:ext cx="3848395" cy="4959846"/>
          </a:xfrm>
          <a:prstGeom prst="rect">
            <a:avLst/>
          </a:prstGeom>
        </p:spPr>
        <p:txBody>
          <a:bodyPr>
            <a:noAutofit/>
          </a:bodyPr>
          <a:lst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a:lstStyle>
          <a:p>
            <a:pPr marL="0" indent="0">
              <a:buNone/>
            </a:pPr>
            <a:r>
              <a:rPr lang="en-CA" sz="3200" b="1" i="1" dirty="0" smtClean="0">
                <a:solidFill>
                  <a:schemeClr val="accent2"/>
                </a:solidFill>
              </a:rPr>
              <a:t>I’m happy to see communities like Guelph celebrating initiatives like this one that will contribute to Ontario’s green energy future.”</a:t>
            </a:r>
          </a:p>
          <a:p>
            <a:pPr marL="0" indent="0">
              <a:buNone/>
            </a:pPr>
            <a:r>
              <a:rPr lang="en-CA" i="1" dirty="0" smtClean="0">
                <a:solidFill>
                  <a:schemeClr val="accent2"/>
                </a:solidFill>
              </a:rPr>
              <a:t>Glenn </a:t>
            </a:r>
            <a:r>
              <a:rPr lang="en-CA" i="1" dirty="0" err="1" smtClean="0">
                <a:solidFill>
                  <a:schemeClr val="accent2"/>
                </a:solidFill>
              </a:rPr>
              <a:t>Thibeault</a:t>
            </a:r>
            <a:endParaRPr lang="en-CA" i="1" dirty="0" smtClean="0">
              <a:solidFill>
                <a:schemeClr val="accent2"/>
              </a:solidFill>
            </a:endParaRPr>
          </a:p>
          <a:p>
            <a:pPr marL="0" indent="0">
              <a:buNone/>
            </a:pPr>
            <a:r>
              <a:rPr lang="en-CA" i="1" dirty="0" smtClean="0">
                <a:solidFill>
                  <a:schemeClr val="accent2"/>
                </a:solidFill>
              </a:rPr>
              <a:t>Ontario Minister of Energy</a:t>
            </a:r>
            <a:endParaRPr lang="en-CA" sz="2000" i="1" dirty="0">
              <a:solidFill>
                <a:schemeClr val="accent2"/>
              </a:solidFill>
            </a:endParaRPr>
          </a:p>
        </p:txBody>
      </p:sp>
    </p:spTree>
    <p:extLst>
      <p:ext uri="{BB962C8B-B14F-4D97-AF65-F5344CB8AC3E}">
        <p14:creationId xmlns:p14="http://schemas.microsoft.com/office/powerpoint/2010/main" val="1472068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r="7725"/>
          <a:stretch/>
        </p:blipFill>
        <p:spPr>
          <a:xfrm>
            <a:off x="4397846" y="-7303"/>
            <a:ext cx="4746154" cy="6858000"/>
          </a:xfrm>
          <a:prstGeom prst="rect">
            <a:avLst/>
          </a:prstGeom>
        </p:spPr>
      </p:pic>
      <p:grpSp>
        <p:nvGrpSpPr>
          <p:cNvPr id="9" name="Group 8"/>
          <p:cNvGrpSpPr/>
          <p:nvPr/>
        </p:nvGrpSpPr>
        <p:grpSpPr>
          <a:xfrm flipH="1" flipV="1">
            <a:off x="3585485" y="-7304"/>
            <a:ext cx="957969" cy="6858000"/>
            <a:chOff x="5106788" y="-11911"/>
            <a:chExt cx="4037212" cy="6884353"/>
          </a:xfrm>
        </p:grpSpPr>
        <p:sp>
          <p:nvSpPr>
            <p:cNvPr id="10" name="Rectangle 7"/>
            <p:cNvSpPr/>
            <p:nvPr/>
          </p:nvSpPr>
          <p:spPr>
            <a:xfrm>
              <a:off x="5106792" y="-11911"/>
              <a:ext cx="4037208" cy="6884353"/>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909348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909348 w 5004048"/>
                <a:gd name="connsiteY4" fmla="*/ 0 h 6865303"/>
                <a:gd name="connsiteX0" fmla="*/ 635404 w 5004048"/>
                <a:gd name="connsiteY0" fmla="*/ 9525 h 6865303"/>
                <a:gd name="connsiteX1" fmla="*/ 5004048 w 5004048"/>
                <a:gd name="connsiteY1" fmla="*/ 0 h 6865303"/>
                <a:gd name="connsiteX2" fmla="*/ 5004048 w 5004048"/>
                <a:gd name="connsiteY2" fmla="*/ 6865303 h 6865303"/>
                <a:gd name="connsiteX3" fmla="*/ 0 w 5004048"/>
                <a:gd name="connsiteY3" fmla="*/ 6865303 h 6865303"/>
                <a:gd name="connsiteX4" fmla="*/ 635404 w 5004048"/>
                <a:gd name="connsiteY4" fmla="*/ 9525 h 6865303"/>
                <a:gd name="connsiteX0" fmla="*/ 1549605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549605 w 5004048"/>
                <a:gd name="connsiteY4" fmla="*/ 0 h 6874828"/>
                <a:gd name="connsiteX0" fmla="*/ 1549605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549605 w 5004048"/>
                <a:gd name="connsiteY4" fmla="*/ 0 h 6874828"/>
                <a:gd name="connsiteX0" fmla="*/ 1645836 w 5004048"/>
                <a:gd name="connsiteY0" fmla="*/ 0 h 6874828"/>
                <a:gd name="connsiteX1" fmla="*/ 5004048 w 5004048"/>
                <a:gd name="connsiteY1" fmla="*/ 9525 h 6874828"/>
                <a:gd name="connsiteX2" fmla="*/ 5004048 w 5004048"/>
                <a:gd name="connsiteY2" fmla="*/ 6874828 h 6874828"/>
                <a:gd name="connsiteX3" fmla="*/ 0 w 5004048"/>
                <a:gd name="connsiteY3" fmla="*/ 6874828 h 6874828"/>
                <a:gd name="connsiteX4" fmla="*/ 1645836 w 5004048"/>
                <a:gd name="connsiteY4" fmla="*/ 0 h 6874828"/>
                <a:gd name="connsiteX0" fmla="*/ 940304 w 4298516"/>
                <a:gd name="connsiteY0" fmla="*/ 0 h 6874828"/>
                <a:gd name="connsiteX1" fmla="*/ 4298516 w 4298516"/>
                <a:gd name="connsiteY1" fmla="*/ 9525 h 6874828"/>
                <a:gd name="connsiteX2" fmla="*/ 4298516 w 4298516"/>
                <a:gd name="connsiteY2" fmla="*/ 6874828 h 6874828"/>
                <a:gd name="connsiteX3" fmla="*/ 0 w 4298516"/>
                <a:gd name="connsiteY3" fmla="*/ 6874828 h 6874828"/>
                <a:gd name="connsiteX4" fmla="*/ 940304 w 4298516"/>
                <a:gd name="connsiteY4" fmla="*/ 0 h 6874828"/>
                <a:gd name="connsiteX0" fmla="*/ 692061 w 4050273"/>
                <a:gd name="connsiteY0" fmla="*/ 0 h 6874828"/>
                <a:gd name="connsiteX1" fmla="*/ 4050273 w 4050273"/>
                <a:gd name="connsiteY1" fmla="*/ 9525 h 6874828"/>
                <a:gd name="connsiteX2" fmla="*/ 4050273 w 4050273"/>
                <a:gd name="connsiteY2" fmla="*/ 6874828 h 6874828"/>
                <a:gd name="connsiteX3" fmla="*/ 0 w 4050273"/>
                <a:gd name="connsiteY3" fmla="*/ 6865303 h 6874828"/>
                <a:gd name="connsiteX4" fmla="*/ 692061 w 4050273"/>
                <a:gd name="connsiteY4" fmla="*/ 0 h 6874828"/>
                <a:gd name="connsiteX0" fmla="*/ 678996 w 4037208"/>
                <a:gd name="connsiteY0" fmla="*/ 0 h 6884353"/>
                <a:gd name="connsiteX1" fmla="*/ 4037208 w 4037208"/>
                <a:gd name="connsiteY1" fmla="*/ 9525 h 6884353"/>
                <a:gd name="connsiteX2" fmla="*/ 4037208 w 4037208"/>
                <a:gd name="connsiteY2" fmla="*/ 6874828 h 6884353"/>
                <a:gd name="connsiteX3" fmla="*/ 0 w 4037208"/>
                <a:gd name="connsiteY3" fmla="*/ 6884353 h 6884353"/>
                <a:gd name="connsiteX4" fmla="*/ 678996 w 4037208"/>
                <a:gd name="connsiteY4" fmla="*/ 0 h 6884353"/>
                <a:gd name="connsiteX0" fmla="*/ 678996 w 4037208"/>
                <a:gd name="connsiteY0" fmla="*/ 0 h 6884353"/>
                <a:gd name="connsiteX1" fmla="*/ 4037208 w 4037208"/>
                <a:gd name="connsiteY1" fmla="*/ 2364 h 6884353"/>
                <a:gd name="connsiteX2" fmla="*/ 4037208 w 4037208"/>
                <a:gd name="connsiteY2" fmla="*/ 6874828 h 6884353"/>
                <a:gd name="connsiteX3" fmla="*/ 0 w 4037208"/>
                <a:gd name="connsiteY3" fmla="*/ 6884353 h 6884353"/>
                <a:gd name="connsiteX4" fmla="*/ 678996 w 4037208"/>
                <a:gd name="connsiteY4" fmla="*/ 0 h 6884353"/>
                <a:gd name="connsiteX0" fmla="*/ 678996 w 4037208"/>
                <a:gd name="connsiteY0" fmla="*/ 0 h 6884353"/>
                <a:gd name="connsiteX1" fmla="*/ 4037208 w 4037208"/>
                <a:gd name="connsiteY1" fmla="*/ 2364 h 6884353"/>
                <a:gd name="connsiteX2" fmla="*/ 4037208 w 4037208"/>
                <a:gd name="connsiteY2" fmla="*/ 6874828 h 6884353"/>
                <a:gd name="connsiteX3" fmla="*/ 0 w 4037208"/>
                <a:gd name="connsiteY3" fmla="*/ 6884353 h 6884353"/>
                <a:gd name="connsiteX4" fmla="*/ 678996 w 4037208"/>
                <a:gd name="connsiteY4" fmla="*/ 0 h 6884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37208" h="6884353">
                  <a:moveTo>
                    <a:pt x="678996" y="0"/>
                  </a:moveTo>
                  <a:lnTo>
                    <a:pt x="4037208" y="2364"/>
                  </a:lnTo>
                  <a:lnTo>
                    <a:pt x="4037208" y="6874828"/>
                  </a:lnTo>
                  <a:lnTo>
                    <a:pt x="0" y="6884353"/>
                  </a:lnTo>
                  <a:lnTo>
                    <a:pt x="67899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 name="Straight Connector 11"/>
            <p:cNvCxnSpPr>
              <a:endCxn id="10" idx="0"/>
            </p:cNvCxnSpPr>
            <p:nvPr/>
          </p:nvCxnSpPr>
          <p:spPr>
            <a:xfrm flipV="1">
              <a:off x="5106788" y="-11911"/>
              <a:ext cx="678998" cy="6884352"/>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a:xfrm>
            <a:off x="146243" y="374154"/>
            <a:ext cx="3962309" cy="4959846"/>
          </a:xfrm>
        </p:spPr>
        <p:txBody>
          <a:bodyPr>
            <a:noAutofit/>
          </a:bodyPr>
          <a:lstStyle/>
          <a:p>
            <a:r>
              <a:rPr lang="en-CA" sz="2500" b="1" dirty="0" smtClean="0">
                <a:solidFill>
                  <a:schemeClr val="accent2"/>
                </a:solidFill>
              </a:rPr>
              <a:t>Saving Money </a:t>
            </a:r>
          </a:p>
          <a:p>
            <a:r>
              <a:rPr lang="en-CA" sz="2500" b="1" dirty="0" smtClean="0">
                <a:solidFill>
                  <a:schemeClr val="accent2"/>
                </a:solidFill>
              </a:rPr>
              <a:t>Reducing our Carbon Footprint</a:t>
            </a:r>
          </a:p>
          <a:p>
            <a:r>
              <a:rPr lang="en-CA" sz="2500" b="1" dirty="0" smtClean="0">
                <a:solidFill>
                  <a:schemeClr val="accent2"/>
                </a:solidFill>
              </a:rPr>
              <a:t>Taken a Bite Out of Deferred Maintenance</a:t>
            </a:r>
          </a:p>
          <a:p>
            <a:r>
              <a:rPr lang="en-CA" sz="2500" b="1" dirty="0" smtClean="0">
                <a:solidFill>
                  <a:schemeClr val="accent2"/>
                </a:solidFill>
              </a:rPr>
              <a:t>Improving Our Facilities</a:t>
            </a:r>
          </a:p>
          <a:p>
            <a:r>
              <a:rPr lang="en-CA" sz="2500" b="1" dirty="0" smtClean="0">
                <a:solidFill>
                  <a:schemeClr val="accent2"/>
                </a:solidFill>
              </a:rPr>
              <a:t>Maximized Available Incentive $$$</a:t>
            </a:r>
          </a:p>
          <a:p>
            <a:r>
              <a:rPr lang="en-CA" sz="2500" b="1" dirty="0" smtClean="0">
                <a:solidFill>
                  <a:schemeClr val="accent2"/>
                </a:solidFill>
              </a:rPr>
              <a:t>On Our Way to an 8 Year Payback</a:t>
            </a:r>
          </a:p>
          <a:p>
            <a:r>
              <a:rPr lang="en-CA" sz="2500" b="1" dirty="0" smtClean="0">
                <a:solidFill>
                  <a:schemeClr val="accent2"/>
                </a:solidFill>
              </a:rPr>
              <a:t>Making a Difference!!!</a:t>
            </a:r>
            <a:endParaRPr lang="en-CA" sz="2500" b="1" dirty="0">
              <a:solidFill>
                <a:schemeClr val="accent2"/>
              </a:solidFill>
            </a:endParaRPr>
          </a:p>
        </p:txBody>
      </p:sp>
    </p:spTree>
    <p:extLst>
      <p:ext uri="{BB962C8B-B14F-4D97-AF65-F5344CB8AC3E}">
        <p14:creationId xmlns:p14="http://schemas.microsoft.com/office/powerpoint/2010/main" val="3392008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780108"/>
          </a:xfrm>
          <a:noFill/>
          <a:ln w="47625">
            <a:noFill/>
          </a:ln>
        </p:spPr>
        <p:txBody>
          <a:bodyPr>
            <a:normAutofit/>
          </a:bodyPr>
          <a:lstStyle/>
          <a:p>
            <a:r>
              <a:rPr lang="en-CA" dirty="0" smtClean="0"/>
              <a:t>Thank</a:t>
            </a:r>
            <a:br>
              <a:rPr lang="en-CA" dirty="0" smtClean="0"/>
            </a:br>
            <a:r>
              <a:rPr lang="en-CA" dirty="0" smtClean="0"/>
              <a:t>You!</a:t>
            </a:r>
            <a:endParaRPr lang="en-CA" dirty="0"/>
          </a:p>
        </p:txBody>
      </p:sp>
      <p:sp>
        <p:nvSpPr>
          <p:cNvPr id="3" name="Subtitle 2"/>
          <p:cNvSpPr>
            <a:spLocks noGrp="1"/>
          </p:cNvSpPr>
          <p:nvPr>
            <p:ph type="subTitle" idx="4294967295"/>
          </p:nvPr>
        </p:nvSpPr>
        <p:spPr>
          <a:xfrm>
            <a:off x="228600" y="4191000"/>
            <a:ext cx="8677656" cy="790575"/>
          </a:xfrm>
          <a:prstGeom prst="rect">
            <a:avLst/>
          </a:prstGeom>
        </p:spPr>
        <p:txBody>
          <a:bodyPr>
            <a:normAutofit/>
          </a:bodyPr>
          <a:lstStyle/>
          <a:p>
            <a:pPr marL="0" indent="0" algn="ctr">
              <a:buNone/>
            </a:pPr>
            <a:r>
              <a:rPr lang="en-CA" dirty="0" smtClean="0">
                <a:solidFill>
                  <a:schemeClr val="accent1">
                    <a:lumMod val="50000"/>
                  </a:schemeClr>
                </a:solidFill>
              </a:rPr>
              <a:t>Project Partners</a:t>
            </a:r>
            <a:endParaRPr lang="en-CA" dirty="0">
              <a:solidFill>
                <a:schemeClr val="accent1">
                  <a:lumMod val="50000"/>
                </a:schemeClr>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1690" y="5521325"/>
            <a:ext cx="2194566" cy="122456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5072" y="4772763"/>
            <a:ext cx="2523646" cy="57623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10976" y="5742231"/>
            <a:ext cx="1118726" cy="22058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33648" y="5617641"/>
            <a:ext cx="1130141" cy="596139"/>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61951" y="5716415"/>
            <a:ext cx="953939" cy="378168"/>
          </a:xfrm>
          <a:prstGeom prst="rect">
            <a:avLst/>
          </a:prstGeom>
        </p:spPr>
      </p:pic>
      <p:pic>
        <p:nvPicPr>
          <p:cNvPr id="9" name="Picture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03513" y="4789931"/>
            <a:ext cx="2330737" cy="541896"/>
          </a:xfrm>
          <a:prstGeom prst="rect">
            <a:avLst/>
          </a:prstGeom>
        </p:spPr>
      </p:pic>
    </p:spTree>
    <p:extLst>
      <p:ext uri="{BB962C8B-B14F-4D97-AF65-F5344CB8AC3E}">
        <p14:creationId xmlns:p14="http://schemas.microsoft.com/office/powerpoint/2010/main" val="23667071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09" t="-1" r="37336" b="207"/>
          <a:stretch/>
        </p:blipFill>
        <p:spPr>
          <a:xfrm>
            <a:off x="2733774" y="0"/>
            <a:ext cx="6410226" cy="6857997"/>
          </a:xfrm>
          <a:prstGeom prst="rect">
            <a:avLst/>
          </a:prstGeom>
        </p:spPr>
      </p:pic>
      <p:grpSp>
        <p:nvGrpSpPr>
          <p:cNvPr id="12" name="Group 11"/>
          <p:cNvGrpSpPr/>
          <p:nvPr/>
        </p:nvGrpSpPr>
        <p:grpSpPr>
          <a:xfrm>
            <a:off x="2730304" y="-3"/>
            <a:ext cx="1247336" cy="6858000"/>
            <a:chOff x="2730304" y="-3"/>
            <a:chExt cx="1247336" cy="6858000"/>
          </a:xfrm>
        </p:grpSpPr>
        <p:sp>
          <p:nvSpPr>
            <p:cNvPr id="29" name="Rectangle 7"/>
            <p:cNvSpPr/>
            <p:nvPr/>
          </p:nvSpPr>
          <p:spPr>
            <a:xfrm flipH="1" flipV="1">
              <a:off x="2730304" y="-1"/>
              <a:ext cx="1247336" cy="6857998"/>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5351750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5351750 w 8933398"/>
                <a:gd name="connsiteY4" fmla="*/ 0 h 686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398" h="6865303">
                  <a:moveTo>
                    <a:pt x="5351750" y="0"/>
                  </a:moveTo>
                  <a:lnTo>
                    <a:pt x="8933398" y="0"/>
                  </a:lnTo>
                  <a:lnTo>
                    <a:pt x="8933398" y="6865303"/>
                  </a:lnTo>
                  <a:lnTo>
                    <a:pt x="0" y="6865303"/>
                  </a:lnTo>
                  <a:lnTo>
                    <a:pt x="53517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1" name="Straight Connector 10"/>
            <p:cNvCxnSpPr/>
            <p:nvPr/>
          </p:nvCxnSpPr>
          <p:spPr>
            <a:xfrm flipV="1">
              <a:off x="3221381" y="-3"/>
              <a:ext cx="756259" cy="685800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34072" y="4526645"/>
            <a:ext cx="1549910" cy="2331355"/>
          </a:xfrm>
          <a:prstGeom prst="rect">
            <a:avLst/>
          </a:prstGeom>
        </p:spPr>
      </p:pic>
      <p:sp>
        <p:nvSpPr>
          <p:cNvPr id="14" name="Rectangle 13"/>
          <p:cNvSpPr/>
          <p:nvPr/>
        </p:nvSpPr>
        <p:spPr>
          <a:xfrm>
            <a:off x="1167547" y="4041914"/>
            <a:ext cx="2180349" cy="707886"/>
          </a:xfrm>
          <a:prstGeom prst="rect">
            <a:avLst/>
          </a:prstGeom>
        </p:spPr>
        <p:txBody>
          <a:bodyPr wrap="square">
            <a:spAutoFit/>
          </a:bodyPr>
          <a:lstStyle/>
          <a:p>
            <a:r>
              <a:rPr lang="en-CA" sz="4000" b="1" dirty="0" smtClean="0">
                <a:solidFill>
                  <a:schemeClr val="accent2"/>
                </a:solidFill>
              </a:rPr>
              <a:t>6.6M</a:t>
            </a:r>
            <a:r>
              <a:rPr lang="en-CA" sz="3500" b="1" dirty="0" smtClean="0">
                <a:solidFill>
                  <a:schemeClr val="accent2"/>
                </a:solidFill>
              </a:rPr>
              <a:t> </a:t>
            </a:r>
            <a:r>
              <a:rPr lang="en-CA" sz="4000" b="1" dirty="0" smtClean="0">
                <a:solidFill>
                  <a:schemeClr val="accent2"/>
                </a:solidFill>
              </a:rPr>
              <a:t>ft</a:t>
            </a:r>
            <a:r>
              <a:rPr lang="en-CA" sz="4000" b="1" baseline="30000" dirty="0" smtClean="0">
                <a:solidFill>
                  <a:schemeClr val="accent2"/>
                </a:solidFill>
              </a:rPr>
              <a:t>2</a:t>
            </a:r>
            <a:endParaRPr lang="en-CA" sz="4000" b="1" baseline="30000" dirty="0">
              <a:solidFill>
                <a:schemeClr val="accent2"/>
              </a:solidFill>
            </a:endParaRPr>
          </a:p>
        </p:txBody>
      </p:sp>
      <p:grpSp>
        <p:nvGrpSpPr>
          <p:cNvPr id="5" name="Group 4"/>
          <p:cNvGrpSpPr/>
          <p:nvPr/>
        </p:nvGrpSpPr>
        <p:grpSpPr>
          <a:xfrm>
            <a:off x="176194" y="2155200"/>
            <a:ext cx="915337" cy="915337"/>
            <a:chOff x="-2759493" y="1962509"/>
            <a:chExt cx="915337" cy="915337"/>
          </a:xfrm>
        </p:grpSpPr>
        <p:sp>
          <p:nvSpPr>
            <p:cNvPr id="17" name="Oval 16"/>
            <p:cNvSpPr/>
            <p:nvPr/>
          </p:nvSpPr>
          <p:spPr>
            <a:xfrm>
              <a:off x="-2759493" y="1962509"/>
              <a:ext cx="915337" cy="9153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Picture 18"/>
            <p:cNvPicPr>
              <a:picLocks noChangeAspect="1"/>
            </p:cNvPicPr>
            <p:nvPr/>
          </p:nvPicPr>
          <p:blipFill>
            <a:blip r:embed="rId4" cstate="print">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547289" y="2096267"/>
              <a:ext cx="507236" cy="564757"/>
            </a:xfrm>
            <a:prstGeom prst="rect">
              <a:avLst/>
            </a:prstGeom>
          </p:spPr>
        </p:pic>
      </p:grpSp>
      <p:grpSp>
        <p:nvGrpSpPr>
          <p:cNvPr id="6" name="Group 5"/>
          <p:cNvGrpSpPr/>
          <p:nvPr/>
        </p:nvGrpSpPr>
        <p:grpSpPr>
          <a:xfrm>
            <a:off x="176193" y="335014"/>
            <a:ext cx="915337" cy="915337"/>
            <a:chOff x="-2377917" y="0"/>
            <a:chExt cx="915337" cy="915337"/>
          </a:xfrm>
        </p:grpSpPr>
        <p:sp>
          <p:nvSpPr>
            <p:cNvPr id="16" name="Oval 15"/>
            <p:cNvSpPr/>
            <p:nvPr/>
          </p:nvSpPr>
          <p:spPr>
            <a:xfrm>
              <a:off x="-2377917" y="0"/>
              <a:ext cx="915337" cy="9153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0" name="Picture 19"/>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212318" y="166268"/>
              <a:ext cx="619924" cy="619924"/>
            </a:xfrm>
            <a:prstGeom prst="rect">
              <a:avLst/>
            </a:prstGeom>
          </p:spPr>
        </p:pic>
      </p:grpSp>
      <p:grpSp>
        <p:nvGrpSpPr>
          <p:cNvPr id="4" name="Group 3"/>
          <p:cNvGrpSpPr/>
          <p:nvPr/>
        </p:nvGrpSpPr>
        <p:grpSpPr>
          <a:xfrm>
            <a:off x="176193" y="3975386"/>
            <a:ext cx="915337" cy="915337"/>
            <a:chOff x="-3156772" y="3994194"/>
            <a:chExt cx="915337" cy="915337"/>
          </a:xfrm>
        </p:grpSpPr>
        <p:sp>
          <p:nvSpPr>
            <p:cNvPr id="18" name="Oval 17"/>
            <p:cNvSpPr/>
            <p:nvPr/>
          </p:nvSpPr>
          <p:spPr>
            <a:xfrm>
              <a:off x="-3156772" y="3994194"/>
              <a:ext cx="915337" cy="9153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1" name="Picture 20"/>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tretch>
              <a:fillRect/>
            </a:stretch>
          </p:blipFill>
          <p:spPr>
            <a:xfrm rot="16200000">
              <a:off x="-2994013" y="4081963"/>
              <a:ext cx="696456" cy="696456"/>
            </a:xfrm>
            <a:prstGeom prst="rect">
              <a:avLst/>
            </a:prstGeom>
          </p:spPr>
        </p:pic>
      </p:grpSp>
      <p:grpSp>
        <p:nvGrpSpPr>
          <p:cNvPr id="10" name="Group 9"/>
          <p:cNvGrpSpPr/>
          <p:nvPr/>
        </p:nvGrpSpPr>
        <p:grpSpPr>
          <a:xfrm>
            <a:off x="1173330" y="2164329"/>
            <a:ext cx="1201675" cy="906208"/>
            <a:chOff x="-1669601" y="1980716"/>
            <a:chExt cx="1201675" cy="906208"/>
          </a:xfrm>
        </p:grpSpPr>
        <p:sp>
          <p:nvSpPr>
            <p:cNvPr id="15" name="Rectangle 14"/>
            <p:cNvSpPr/>
            <p:nvPr/>
          </p:nvSpPr>
          <p:spPr>
            <a:xfrm>
              <a:off x="-1669601" y="1980716"/>
              <a:ext cx="1155188" cy="707886"/>
            </a:xfrm>
            <a:prstGeom prst="rect">
              <a:avLst/>
            </a:prstGeom>
          </p:spPr>
          <p:txBody>
            <a:bodyPr wrap="square">
              <a:spAutoFit/>
            </a:bodyPr>
            <a:lstStyle/>
            <a:p>
              <a:r>
                <a:rPr lang="en-CA" sz="4000" b="1" dirty="0" smtClean="0">
                  <a:solidFill>
                    <a:schemeClr val="accent2"/>
                  </a:solidFill>
                </a:rPr>
                <a:t>148</a:t>
              </a:r>
              <a:endParaRPr lang="en-CA" sz="4000" b="1" dirty="0">
                <a:solidFill>
                  <a:schemeClr val="accent2"/>
                </a:solidFill>
              </a:endParaRPr>
            </a:p>
          </p:txBody>
        </p:sp>
        <p:sp>
          <p:nvSpPr>
            <p:cNvPr id="23" name="Rectangle 22"/>
            <p:cNvSpPr/>
            <p:nvPr/>
          </p:nvSpPr>
          <p:spPr>
            <a:xfrm>
              <a:off x="-1668896" y="2486814"/>
              <a:ext cx="1200970" cy="400110"/>
            </a:xfrm>
            <a:prstGeom prst="rect">
              <a:avLst/>
            </a:prstGeom>
          </p:spPr>
          <p:txBody>
            <a:bodyPr wrap="none">
              <a:spAutoFit/>
            </a:bodyPr>
            <a:lstStyle/>
            <a:p>
              <a:r>
                <a:rPr lang="en-CA" sz="2000" b="1" dirty="0">
                  <a:solidFill>
                    <a:schemeClr val="accent2"/>
                  </a:solidFill>
                </a:rPr>
                <a:t>Buildings</a:t>
              </a:r>
            </a:p>
          </p:txBody>
        </p:sp>
      </p:grpSp>
      <p:grpSp>
        <p:nvGrpSpPr>
          <p:cNvPr id="9" name="Group 8"/>
          <p:cNvGrpSpPr/>
          <p:nvPr/>
        </p:nvGrpSpPr>
        <p:grpSpPr>
          <a:xfrm>
            <a:off x="1174035" y="364138"/>
            <a:ext cx="2243814" cy="924313"/>
            <a:chOff x="-1312176" y="40213"/>
            <a:chExt cx="2243814" cy="924313"/>
          </a:xfrm>
        </p:grpSpPr>
        <p:sp>
          <p:nvSpPr>
            <p:cNvPr id="22" name="Rectangle 21"/>
            <p:cNvSpPr/>
            <p:nvPr/>
          </p:nvSpPr>
          <p:spPr>
            <a:xfrm>
              <a:off x="-1284033" y="564416"/>
              <a:ext cx="2215671" cy="400110"/>
            </a:xfrm>
            <a:prstGeom prst="rect">
              <a:avLst/>
            </a:prstGeom>
          </p:spPr>
          <p:txBody>
            <a:bodyPr wrap="none">
              <a:spAutoFit/>
            </a:bodyPr>
            <a:lstStyle/>
            <a:p>
              <a:r>
                <a:rPr lang="en-CA" sz="2000" b="1" dirty="0">
                  <a:solidFill>
                    <a:schemeClr val="accent2"/>
                  </a:solidFill>
                </a:rPr>
                <a:t>Full Time Students</a:t>
              </a:r>
            </a:p>
          </p:txBody>
        </p:sp>
        <p:sp>
          <p:nvSpPr>
            <p:cNvPr id="28" name="Rectangle 27"/>
            <p:cNvSpPr/>
            <p:nvPr/>
          </p:nvSpPr>
          <p:spPr>
            <a:xfrm>
              <a:off x="-1312176" y="40213"/>
              <a:ext cx="1695200" cy="707886"/>
            </a:xfrm>
            <a:prstGeom prst="rect">
              <a:avLst/>
            </a:prstGeom>
          </p:spPr>
          <p:txBody>
            <a:bodyPr wrap="square">
              <a:spAutoFit/>
            </a:bodyPr>
            <a:lstStyle/>
            <a:p>
              <a:r>
                <a:rPr lang="en-CA" sz="4000" b="1" dirty="0" smtClean="0">
                  <a:solidFill>
                    <a:schemeClr val="accent2"/>
                  </a:solidFill>
                </a:rPr>
                <a:t>20,000</a:t>
              </a:r>
              <a:endParaRPr lang="en-CA" sz="4000" b="1" dirty="0">
                <a:solidFill>
                  <a:schemeClr val="accent2"/>
                </a:solidFill>
              </a:endParaRPr>
            </a:p>
          </p:txBody>
        </p:sp>
      </p:grpSp>
    </p:spTree>
    <p:extLst>
      <p:ext uri="{BB962C8B-B14F-4D97-AF65-F5344CB8AC3E}">
        <p14:creationId xmlns:p14="http://schemas.microsoft.com/office/powerpoint/2010/main" val="3822065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400474" y="681501"/>
            <a:ext cx="2859624" cy="707886"/>
          </a:xfrm>
          <a:prstGeom prst="rect">
            <a:avLst/>
          </a:prstGeom>
          <a:noFill/>
        </p:spPr>
        <p:txBody>
          <a:bodyPr wrap="square" rtlCol="0">
            <a:spAutoFit/>
          </a:bodyPr>
          <a:lstStyle/>
          <a:p>
            <a:r>
              <a:rPr lang="en-CA" sz="4000" b="1" dirty="0" smtClean="0">
                <a:solidFill>
                  <a:schemeClr val="accent2"/>
                </a:solidFill>
              </a:rPr>
              <a:t>$22,000,000</a:t>
            </a:r>
          </a:p>
        </p:txBody>
      </p:sp>
      <p:sp>
        <p:nvSpPr>
          <p:cNvPr id="5" name="Rectangle 4"/>
          <p:cNvSpPr/>
          <p:nvPr/>
        </p:nvSpPr>
        <p:spPr>
          <a:xfrm>
            <a:off x="683522" y="2493149"/>
            <a:ext cx="1728003" cy="707886"/>
          </a:xfrm>
          <a:prstGeom prst="rect">
            <a:avLst/>
          </a:prstGeom>
        </p:spPr>
        <p:txBody>
          <a:bodyPr wrap="square">
            <a:spAutoFit/>
          </a:bodyPr>
          <a:lstStyle/>
          <a:p>
            <a:r>
              <a:rPr lang="en-CA" sz="4000" b="1" dirty="0">
                <a:solidFill>
                  <a:schemeClr val="accent2"/>
                </a:solidFill>
              </a:rPr>
              <a:t>$1,100 </a:t>
            </a:r>
            <a:endParaRPr lang="en-CA" sz="4000" b="1" dirty="0" smtClean="0">
              <a:solidFill>
                <a:schemeClr val="accent2"/>
              </a:solidFill>
            </a:endParaRPr>
          </a:p>
        </p:txBody>
      </p:sp>
      <p:sp>
        <p:nvSpPr>
          <p:cNvPr id="17" name="TextBox 16"/>
          <p:cNvSpPr txBox="1"/>
          <p:nvPr/>
        </p:nvSpPr>
        <p:spPr>
          <a:xfrm>
            <a:off x="705096" y="3039472"/>
            <a:ext cx="1706429" cy="400110"/>
          </a:xfrm>
          <a:prstGeom prst="rect">
            <a:avLst/>
          </a:prstGeom>
          <a:noFill/>
        </p:spPr>
        <p:txBody>
          <a:bodyPr wrap="square" rtlCol="0">
            <a:spAutoFit/>
          </a:bodyPr>
          <a:lstStyle/>
          <a:p>
            <a:r>
              <a:rPr lang="en-CA" sz="2000" b="1" dirty="0" smtClean="0">
                <a:solidFill>
                  <a:schemeClr val="accent2"/>
                </a:solidFill>
              </a:rPr>
              <a:t>PER STUDENT</a:t>
            </a:r>
          </a:p>
        </p:txBody>
      </p:sp>
      <p:sp>
        <p:nvSpPr>
          <p:cNvPr id="16" name="TextBox 15"/>
          <p:cNvSpPr txBox="1"/>
          <p:nvPr/>
        </p:nvSpPr>
        <p:spPr>
          <a:xfrm>
            <a:off x="1400474" y="1250550"/>
            <a:ext cx="2859624" cy="400110"/>
          </a:xfrm>
          <a:prstGeom prst="rect">
            <a:avLst/>
          </a:prstGeom>
          <a:noFill/>
        </p:spPr>
        <p:txBody>
          <a:bodyPr wrap="square" rtlCol="0">
            <a:spAutoFit/>
          </a:bodyPr>
          <a:lstStyle/>
          <a:p>
            <a:r>
              <a:rPr lang="en-CA" sz="2000" b="1" dirty="0" smtClean="0">
                <a:solidFill>
                  <a:schemeClr val="accent2"/>
                </a:solidFill>
              </a:rPr>
              <a:t>ANNUAL UTILITY SPEND</a:t>
            </a:r>
          </a:p>
        </p:txBody>
      </p:sp>
      <p:grpSp>
        <p:nvGrpSpPr>
          <p:cNvPr id="20" name="Group 19"/>
          <p:cNvGrpSpPr/>
          <p:nvPr/>
        </p:nvGrpSpPr>
        <p:grpSpPr>
          <a:xfrm>
            <a:off x="2830286" y="0"/>
            <a:ext cx="6483192" cy="7409551"/>
            <a:chOff x="0" y="-14514"/>
            <a:chExt cx="6483192" cy="7409551"/>
          </a:xfrm>
        </p:grpSpPr>
        <p:pic>
          <p:nvPicPr>
            <p:cNvPr id="12" name="Picture 11"/>
            <p:cNvPicPr>
              <a:picLocks noChangeAspect="1"/>
            </p:cNvPicPr>
            <p:nvPr/>
          </p:nvPicPr>
          <p:blipFill rotWithShape="1">
            <a:blip r:embed="rId3">
              <a:duotone>
                <a:schemeClr val="accent1">
                  <a:shade val="45000"/>
                  <a:satMod val="135000"/>
                </a:schemeClr>
                <a:prstClr val="white"/>
              </a:duotone>
            </a:blip>
            <a:srcRect t="11412"/>
            <a:stretch/>
          </p:blipFill>
          <p:spPr>
            <a:xfrm flipH="1">
              <a:off x="0" y="-14514"/>
              <a:ext cx="6313714" cy="6872514"/>
            </a:xfrm>
            <a:prstGeom prst="rect">
              <a:avLst/>
            </a:prstGeom>
          </p:spPr>
        </p:pic>
        <p:pic>
          <p:nvPicPr>
            <p:cNvPr id="19" name="Picture 18"/>
            <p:cNvPicPr>
              <a:picLocks noChangeAspect="1"/>
            </p:cNvPicPr>
            <p:nvPr/>
          </p:nvPicPr>
          <p:blipFill rotWithShape="1">
            <a:blip r:embed="rId4">
              <a:duotone>
                <a:schemeClr val="accent1">
                  <a:shade val="45000"/>
                  <a:satMod val="135000"/>
                </a:schemeClr>
                <a:prstClr val="white"/>
              </a:duotone>
              <a:extLst>
                <a:ext uri="{28A0092B-C50C-407E-A947-70E740481C1C}">
                  <a14:useLocalDpi xmlns:a14="http://schemas.microsoft.com/office/drawing/2010/main" val="0"/>
                </a:ext>
              </a:extLst>
            </a:blip>
            <a:srcRect b="20737"/>
            <a:stretch/>
          </p:blipFill>
          <p:spPr>
            <a:xfrm rot="877985">
              <a:off x="852184" y="1237300"/>
              <a:ext cx="5631008" cy="6157737"/>
            </a:xfrm>
            <a:prstGeom prst="rect">
              <a:avLst/>
            </a:prstGeom>
          </p:spPr>
        </p:pic>
      </p:grpSp>
    </p:spTree>
    <p:extLst>
      <p:ext uri="{BB962C8B-B14F-4D97-AF65-F5344CB8AC3E}">
        <p14:creationId xmlns:p14="http://schemas.microsoft.com/office/powerpoint/2010/main" val="26808811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09" r="40636"/>
          <a:stretch/>
        </p:blipFill>
        <p:spPr>
          <a:xfrm>
            <a:off x="3213100" y="-562"/>
            <a:ext cx="5930900" cy="6858562"/>
          </a:xfrm>
          <a:prstGeom prst="rect">
            <a:avLst/>
          </a:prstGeom>
        </p:spPr>
      </p:pic>
      <p:grpSp>
        <p:nvGrpSpPr>
          <p:cNvPr id="8" name="Group 7"/>
          <p:cNvGrpSpPr/>
          <p:nvPr/>
        </p:nvGrpSpPr>
        <p:grpSpPr>
          <a:xfrm>
            <a:off x="2730304" y="-3"/>
            <a:ext cx="1247336" cy="6858000"/>
            <a:chOff x="2730304" y="-3"/>
            <a:chExt cx="1247336" cy="6858000"/>
          </a:xfrm>
        </p:grpSpPr>
        <p:sp>
          <p:nvSpPr>
            <p:cNvPr id="11" name="Rectangle 7"/>
            <p:cNvSpPr/>
            <p:nvPr/>
          </p:nvSpPr>
          <p:spPr>
            <a:xfrm flipH="1" flipV="1">
              <a:off x="2730304" y="-1"/>
              <a:ext cx="1247336" cy="6857998"/>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5351750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5351750 w 8933398"/>
                <a:gd name="connsiteY4" fmla="*/ 0 h 686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398" h="6865303">
                  <a:moveTo>
                    <a:pt x="5351750" y="0"/>
                  </a:moveTo>
                  <a:lnTo>
                    <a:pt x="8933398" y="0"/>
                  </a:lnTo>
                  <a:lnTo>
                    <a:pt x="8933398" y="6865303"/>
                  </a:lnTo>
                  <a:lnTo>
                    <a:pt x="0" y="6865303"/>
                  </a:lnTo>
                  <a:lnTo>
                    <a:pt x="53517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2" name="Straight Connector 11"/>
            <p:cNvCxnSpPr/>
            <p:nvPr/>
          </p:nvCxnSpPr>
          <p:spPr>
            <a:xfrm flipV="1">
              <a:off x="3221381" y="-3"/>
              <a:ext cx="756259" cy="685800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190061" y="711200"/>
            <a:ext cx="3238939" cy="3970318"/>
          </a:xfrm>
          <a:prstGeom prst="rect">
            <a:avLst/>
          </a:prstGeom>
        </p:spPr>
        <p:txBody>
          <a:bodyPr wrap="square">
            <a:spAutoFit/>
          </a:bodyPr>
          <a:lstStyle/>
          <a:p>
            <a:r>
              <a:rPr lang="en-CA" sz="2800" dirty="0">
                <a:solidFill>
                  <a:schemeClr val="accent2"/>
                </a:solidFill>
              </a:rPr>
              <a:t>2006 Grassroots Student Movement Led to the Formation of the </a:t>
            </a:r>
            <a:r>
              <a:rPr lang="en-CA" sz="2800" b="1" dirty="0">
                <a:solidFill>
                  <a:schemeClr val="accent2"/>
                </a:solidFill>
              </a:rPr>
              <a:t>Student Energy Retrofit Fund </a:t>
            </a:r>
            <a:r>
              <a:rPr lang="en-CA" sz="2800" dirty="0">
                <a:solidFill>
                  <a:schemeClr val="accent2"/>
                </a:solidFill>
              </a:rPr>
              <a:t>and the </a:t>
            </a:r>
            <a:r>
              <a:rPr lang="en-CA" sz="2800" b="1" dirty="0">
                <a:solidFill>
                  <a:schemeClr val="accent2"/>
                </a:solidFill>
              </a:rPr>
              <a:t>Energy Conservation Working Group</a:t>
            </a:r>
          </a:p>
        </p:txBody>
      </p:sp>
    </p:spTree>
    <p:extLst>
      <p:ext uri="{BB962C8B-B14F-4D97-AF65-F5344CB8AC3E}">
        <p14:creationId xmlns:p14="http://schemas.microsoft.com/office/powerpoint/2010/main" val="2228712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24776" r="19924"/>
          <a:stretch/>
        </p:blipFill>
        <p:spPr>
          <a:xfrm>
            <a:off x="3467747" y="0"/>
            <a:ext cx="5685778" cy="6858000"/>
          </a:xfrm>
          <a:prstGeom prst="rect">
            <a:avLst/>
          </a:prstGeom>
        </p:spPr>
      </p:pic>
      <p:grpSp>
        <p:nvGrpSpPr>
          <p:cNvPr id="15" name="Group 14"/>
          <p:cNvGrpSpPr/>
          <p:nvPr/>
        </p:nvGrpSpPr>
        <p:grpSpPr>
          <a:xfrm>
            <a:off x="2958904" y="-3"/>
            <a:ext cx="1247336" cy="6858000"/>
            <a:chOff x="2730304" y="-3"/>
            <a:chExt cx="1247336" cy="6858000"/>
          </a:xfrm>
        </p:grpSpPr>
        <p:sp>
          <p:nvSpPr>
            <p:cNvPr id="16" name="Rectangle 7"/>
            <p:cNvSpPr/>
            <p:nvPr/>
          </p:nvSpPr>
          <p:spPr>
            <a:xfrm flipH="1" flipV="1">
              <a:off x="2730304" y="-1"/>
              <a:ext cx="1247336" cy="6857998"/>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5351750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5351750 w 8933398"/>
                <a:gd name="connsiteY4" fmla="*/ 0 h 686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398" h="6865303">
                  <a:moveTo>
                    <a:pt x="5351750" y="0"/>
                  </a:moveTo>
                  <a:lnTo>
                    <a:pt x="8933398" y="0"/>
                  </a:lnTo>
                  <a:lnTo>
                    <a:pt x="8933398" y="6865303"/>
                  </a:lnTo>
                  <a:lnTo>
                    <a:pt x="0" y="6865303"/>
                  </a:lnTo>
                  <a:lnTo>
                    <a:pt x="53517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7" name="Straight Connector 16"/>
            <p:cNvCxnSpPr/>
            <p:nvPr/>
          </p:nvCxnSpPr>
          <p:spPr>
            <a:xfrm flipV="1">
              <a:off x="3221381" y="-3"/>
              <a:ext cx="756259" cy="685800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3" name="TextBox 2"/>
          <p:cNvSpPr txBox="1"/>
          <p:nvPr/>
        </p:nvSpPr>
        <p:spPr>
          <a:xfrm>
            <a:off x="151314" y="172146"/>
            <a:ext cx="1795684" cy="646331"/>
          </a:xfrm>
          <a:prstGeom prst="rect">
            <a:avLst/>
          </a:prstGeom>
          <a:noFill/>
        </p:spPr>
        <p:txBody>
          <a:bodyPr wrap="none" rtlCol="0">
            <a:spAutoFit/>
          </a:bodyPr>
          <a:lstStyle/>
          <a:p>
            <a:r>
              <a:rPr lang="en-CA" sz="3600" b="1" dirty="0" smtClean="0">
                <a:solidFill>
                  <a:schemeClr val="accent2"/>
                </a:solidFill>
              </a:rPr>
              <a:t>ENERGY</a:t>
            </a:r>
            <a:endParaRPr lang="en-CA" sz="3600" b="1" dirty="0">
              <a:solidFill>
                <a:schemeClr val="accent2"/>
              </a:solidFill>
            </a:endParaRPr>
          </a:p>
        </p:txBody>
      </p:sp>
      <p:sp>
        <p:nvSpPr>
          <p:cNvPr id="11" name="TextBox 10"/>
          <p:cNvSpPr txBox="1"/>
          <p:nvPr/>
        </p:nvSpPr>
        <p:spPr>
          <a:xfrm>
            <a:off x="151314" y="502901"/>
            <a:ext cx="3278462" cy="646331"/>
          </a:xfrm>
          <a:prstGeom prst="rect">
            <a:avLst/>
          </a:prstGeom>
          <a:noFill/>
        </p:spPr>
        <p:txBody>
          <a:bodyPr wrap="none" rtlCol="0">
            <a:spAutoFit/>
          </a:bodyPr>
          <a:lstStyle/>
          <a:p>
            <a:r>
              <a:rPr lang="en-CA" sz="3600" b="1" dirty="0" smtClean="0">
                <a:solidFill>
                  <a:schemeClr val="accent2"/>
                </a:solidFill>
              </a:rPr>
              <a:t>PERFORMANCE</a:t>
            </a:r>
            <a:endParaRPr lang="en-CA" sz="3600" b="1" dirty="0">
              <a:solidFill>
                <a:schemeClr val="accent2"/>
              </a:solidFill>
            </a:endParaRPr>
          </a:p>
        </p:txBody>
      </p:sp>
      <p:sp>
        <p:nvSpPr>
          <p:cNvPr id="12" name="TextBox 11"/>
          <p:cNvSpPr txBox="1"/>
          <p:nvPr/>
        </p:nvSpPr>
        <p:spPr>
          <a:xfrm>
            <a:off x="148150" y="833656"/>
            <a:ext cx="2372765" cy="646331"/>
          </a:xfrm>
          <a:prstGeom prst="rect">
            <a:avLst/>
          </a:prstGeom>
          <a:noFill/>
        </p:spPr>
        <p:txBody>
          <a:bodyPr wrap="none" rtlCol="0">
            <a:spAutoFit/>
          </a:bodyPr>
          <a:lstStyle/>
          <a:p>
            <a:r>
              <a:rPr lang="en-CA" sz="3600" b="1" dirty="0" smtClean="0">
                <a:solidFill>
                  <a:schemeClr val="accent2"/>
                </a:solidFill>
              </a:rPr>
              <a:t>CONTRACT</a:t>
            </a:r>
            <a:endParaRPr lang="en-CA" sz="3600" b="1" dirty="0">
              <a:solidFill>
                <a:schemeClr val="accent2"/>
              </a:solidFill>
            </a:endParaRPr>
          </a:p>
        </p:txBody>
      </p:sp>
      <p:sp>
        <p:nvSpPr>
          <p:cNvPr id="10" name="Rectangle 9"/>
          <p:cNvSpPr/>
          <p:nvPr/>
        </p:nvSpPr>
        <p:spPr>
          <a:xfrm>
            <a:off x="148150" y="3340685"/>
            <a:ext cx="3058600" cy="1292662"/>
          </a:xfrm>
          <a:prstGeom prst="rect">
            <a:avLst/>
          </a:prstGeom>
        </p:spPr>
        <p:txBody>
          <a:bodyPr wrap="square">
            <a:spAutoFit/>
          </a:bodyPr>
          <a:lstStyle/>
          <a:p>
            <a:r>
              <a:rPr lang="en-CA" i="1" dirty="0">
                <a:solidFill>
                  <a:schemeClr val="accent2"/>
                </a:solidFill>
              </a:rPr>
              <a:t>How is it financed???</a:t>
            </a:r>
          </a:p>
          <a:p>
            <a:r>
              <a:rPr lang="en-CA" sz="2000" b="1" dirty="0">
                <a:solidFill>
                  <a:schemeClr val="accent2"/>
                </a:solidFill>
              </a:rPr>
              <a:t>By energy savings achieved through </a:t>
            </a:r>
            <a:r>
              <a:rPr lang="en-CA" sz="2000" b="1" dirty="0" smtClean="0">
                <a:solidFill>
                  <a:schemeClr val="accent2"/>
                </a:solidFill>
              </a:rPr>
              <a:t>the program</a:t>
            </a:r>
            <a:endParaRPr lang="en-CA" sz="2000" b="1" dirty="0">
              <a:solidFill>
                <a:schemeClr val="accent2"/>
              </a:solidFill>
            </a:endParaRPr>
          </a:p>
        </p:txBody>
      </p:sp>
      <p:sp>
        <p:nvSpPr>
          <p:cNvPr id="13" name="Rectangle 12"/>
          <p:cNvSpPr/>
          <p:nvPr/>
        </p:nvSpPr>
        <p:spPr>
          <a:xfrm>
            <a:off x="148150" y="4719927"/>
            <a:ext cx="2572694" cy="677108"/>
          </a:xfrm>
          <a:prstGeom prst="rect">
            <a:avLst/>
          </a:prstGeom>
        </p:spPr>
        <p:txBody>
          <a:bodyPr wrap="square">
            <a:spAutoFit/>
          </a:bodyPr>
          <a:lstStyle/>
          <a:p>
            <a:r>
              <a:rPr lang="en-CA" i="1" dirty="0">
                <a:solidFill>
                  <a:schemeClr val="accent2"/>
                </a:solidFill>
              </a:rPr>
              <a:t>How is it guaranteed??? </a:t>
            </a:r>
          </a:p>
          <a:p>
            <a:r>
              <a:rPr lang="en-CA" sz="2000" b="1" dirty="0">
                <a:solidFill>
                  <a:schemeClr val="accent2"/>
                </a:solidFill>
              </a:rPr>
              <a:t>ESCO assumes risk </a:t>
            </a:r>
          </a:p>
        </p:txBody>
      </p:sp>
      <p:sp>
        <p:nvSpPr>
          <p:cNvPr id="14" name="Rectangle 13"/>
          <p:cNvSpPr/>
          <p:nvPr/>
        </p:nvSpPr>
        <p:spPr>
          <a:xfrm>
            <a:off x="148150" y="1733476"/>
            <a:ext cx="3525325" cy="1292662"/>
          </a:xfrm>
          <a:prstGeom prst="rect">
            <a:avLst/>
          </a:prstGeom>
        </p:spPr>
        <p:txBody>
          <a:bodyPr wrap="square">
            <a:spAutoFit/>
          </a:bodyPr>
          <a:lstStyle/>
          <a:p>
            <a:r>
              <a:rPr lang="en-CA" i="1" dirty="0">
                <a:solidFill>
                  <a:schemeClr val="accent2"/>
                </a:solidFill>
              </a:rPr>
              <a:t>What is it???</a:t>
            </a:r>
          </a:p>
          <a:p>
            <a:r>
              <a:rPr lang="en-CA" sz="2000" b="1" dirty="0">
                <a:solidFill>
                  <a:schemeClr val="accent2"/>
                </a:solidFill>
              </a:rPr>
              <a:t>Agreement between </a:t>
            </a:r>
            <a:r>
              <a:rPr lang="en-CA" sz="2000" b="1" dirty="0" smtClean="0">
                <a:solidFill>
                  <a:schemeClr val="accent2"/>
                </a:solidFill>
              </a:rPr>
              <a:t>a </a:t>
            </a:r>
            <a:r>
              <a:rPr lang="en-CA" sz="2000" b="1" dirty="0">
                <a:solidFill>
                  <a:schemeClr val="accent2"/>
                </a:solidFill>
              </a:rPr>
              <a:t>building owner and an Energy Service Company (ESCO)</a:t>
            </a:r>
          </a:p>
        </p:txBody>
      </p:sp>
    </p:spTree>
    <p:extLst>
      <p:ext uri="{BB962C8B-B14F-4D97-AF65-F5344CB8AC3E}">
        <p14:creationId xmlns:p14="http://schemas.microsoft.com/office/powerpoint/2010/main" val="292578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5439" r="21730"/>
          <a:stretch/>
        </p:blipFill>
        <p:spPr>
          <a:xfrm>
            <a:off x="3714750" y="0"/>
            <a:ext cx="5429250" cy="6858000"/>
          </a:xfrm>
          <a:prstGeom prst="rect">
            <a:avLst/>
          </a:prstGeom>
        </p:spPr>
      </p:pic>
      <p:sp>
        <p:nvSpPr>
          <p:cNvPr id="3" name="Slide Number Placeholder 2"/>
          <p:cNvSpPr>
            <a:spLocks noGrp="1"/>
          </p:cNvSpPr>
          <p:nvPr>
            <p:ph type="sldNum" sz="quarter" idx="12"/>
          </p:nvPr>
        </p:nvSpPr>
        <p:spPr/>
        <p:txBody>
          <a:bodyPr/>
          <a:lstStyle/>
          <a:p>
            <a:fld id="{7C329E63-C4BC-47BB-BA22-8FB05EB993B7}" type="slidenum">
              <a:rPr lang="en-CA" smtClean="0"/>
              <a:pPr/>
              <a:t>7</a:t>
            </a:fld>
            <a:endParaRPr lang="en-CA" dirty="0"/>
          </a:p>
        </p:txBody>
      </p:sp>
      <p:grpSp>
        <p:nvGrpSpPr>
          <p:cNvPr id="14" name="Group 13"/>
          <p:cNvGrpSpPr/>
          <p:nvPr/>
        </p:nvGrpSpPr>
        <p:grpSpPr>
          <a:xfrm>
            <a:off x="3702616" y="-3"/>
            <a:ext cx="1247336" cy="6858000"/>
            <a:chOff x="2730304" y="-3"/>
            <a:chExt cx="1247336" cy="6858000"/>
          </a:xfrm>
        </p:grpSpPr>
        <p:sp>
          <p:nvSpPr>
            <p:cNvPr id="15" name="Rectangle 7"/>
            <p:cNvSpPr/>
            <p:nvPr/>
          </p:nvSpPr>
          <p:spPr>
            <a:xfrm flipH="1" flipV="1">
              <a:off x="2730304" y="-1"/>
              <a:ext cx="1247336" cy="6857998"/>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5351750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5351750 w 8933398"/>
                <a:gd name="connsiteY4" fmla="*/ 0 h 686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398" h="6865303">
                  <a:moveTo>
                    <a:pt x="5351750" y="0"/>
                  </a:moveTo>
                  <a:lnTo>
                    <a:pt x="8933398" y="0"/>
                  </a:lnTo>
                  <a:lnTo>
                    <a:pt x="8933398" y="6865303"/>
                  </a:lnTo>
                  <a:lnTo>
                    <a:pt x="0" y="6865303"/>
                  </a:lnTo>
                  <a:lnTo>
                    <a:pt x="53517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6" name="Straight Connector 15"/>
            <p:cNvCxnSpPr/>
            <p:nvPr/>
          </p:nvCxnSpPr>
          <p:spPr>
            <a:xfrm flipV="1">
              <a:off x="3221381" y="-3"/>
              <a:ext cx="756259" cy="685800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139253" y="328290"/>
            <a:ext cx="4077147" cy="458587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CA" sz="2800" dirty="0" smtClean="0">
                <a:solidFill>
                  <a:schemeClr val="accent2"/>
                </a:solidFill>
              </a:rPr>
              <a:t>Large Scale Lighting Improvements</a:t>
            </a:r>
          </a:p>
          <a:p>
            <a:pPr marL="285750" indent="-285750">
              <a:spcAft>
                <a:spcPts val="1200"/>
              </a:spcAft>
              <a:buFont typeface="Arial" panose="020B0604020202020204" pitchFamily="34" charset="0"/>
              <a:buChar char="•"/>
            </a:pPr>
            <a:r>
              <a:rPr lang="en-CA" sz="2800" dirty="0" smtClean="0">
                <a:solidFill>
                  <a:schemeClr val="accent2"/>
                </a:solidFill>
              </a:rPr>
              <a:t>Heating and Cooling System Upgrades</a:t>
            </a:r>
          </a:p>
          <a:p>
            <a:pPr marL="285750" indent="-285750">
              <a:spcAft>
                <a:spcPts val="1200"/>
              </a:spcAft>
              <a:buFont typeface="Arial" panose="020B0604020202020204" pitchFamily="34" charset="0"/>
              <a:buChar char="•"/>
            </a:pPr>
            <a:r>
              <a:rPr lang="en-CA" sz="2800" dirty="0" smtClean="0">
                <a:solidFill>
                  <a:schemeClr val="accent2"/>
                </a:solidFill>
              </a:rPr>
              <a:t>Water </a:t>
            </a:r>
            <a:r>
              <a:rPr lang="en-CA" sz="2800" dirty="0">
                <a:solidFill>
                  <a:schemeClr val="accent2"/>
                </a:solidFill>
              </a:rPr>
              <a:t>Savings Measures</a:t>
            </a:r>
          </a:p>
          <a:p>
            <a:pPr marL="285750" indent="-285750">
              <a:spcAft>
                <a:spcPts val="1200"/>
              </a:spcAft>
              <a:buFont typeface="Arial" panose="020B0604020202020204" pitchFamily="34" charset="0"/>
              <a:buChar char="•"/>
            </a:pPr>
            <a:r>
              <a:rPr lang="en-CA" sz="2800" dirty="0" smtClean="0">
                <a:solidFill>
                  <a:schemeClr val="accent2"/>
                </a:solidFill>
              </a:rPr>
              <a:t>Demand Reduction Thermal </a:t>
            </a:r>
            <a:r>
              <a:rPr lang="en-CA" sz="2800" dirty="0">
                <a:solidFill>
                  <a:schemeClr val="accent2"/>
                </a:solidFill>
              </a:rPr>
              <a:t>Energy Storage</a:t>
            </a:r>
          </a:p>
          <a:p>
            <a:pPr marL="285750" indent="-285750">
              <a:spcAft>
                <a:spcPts val="1200"/>
              </a:spcAft>
              <a:buFont typeface="Arial" panose="020B0604020202020204" pitchFamily="34" charset="0"/>
              <a:buChar char="•"/>
            </a:pPr>
            <a:r>
              <a:rPr lang="en-CA" sz="2800" dirty="0" smtClean="0">
                <a:solidFill>
                  <a:schemeClr val="accent2"/>
                </a:solidFill>
              </a:rPr>
              <a:t>Community Awareness</a:t>
            </a:r>
          </a:p>
        </p:txBody>
      </p:sp>
    </p:spTree>
    <p:extLst>
      <p:ext uri="{BB962C8B-B14F-4D97-AF65-F5344CB8AC3E}">
        <p14:creationId xmlns:p14="http://schemas.microsoft.com/office/powerpoint/2010/main" val="13958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3"/>
            <a:ext cx="5143500" cy="6858000"/>
          </a:xfrm>
          <a:prstGeom prst="rect">
            <a:avLst/>
          </a:prstGeom>
        </p:spPr>
      </p:pic>
      <p:sp>
        <p:nvSpPr>
          <p:cNvPr id="3" name="Slide Number Placeholder 2"/>
          <p:cNvSpPr>
            <a:spLocks noGrp="1"/>
          </p:cNvSpPr>
          <p:nvPr>
            <p:ph type="sldNum" sz="quarter" idx="12"/>
          </p:nvPr>
        </p:nvSpPr>
        <p:spPr/>
        <p:txBody>
          <a:bodyPr/>
          <a:lstStyle/>
          <a:p>
            <a:fld id="{7C329E63-C4BC-47BB-BA22-8FB05EB993B7}" type="slidenum">
              <a:rPr lang="en-CA" smtClean="0"/>
              <a:pPr/>
              <a:t>8</a:t>
            </a:fld>
            <a:endParaRPr lang="en-CA" dirty="0"/>
          </a:p>
        </p:txBody>
      </p:sp>
      <p:grpSp>
        <p:nvGrpSpPr>
          <p:cNvPr id="13" name="Group 12"/>
          <p:cNvGrpSpPr/>
          <p:nvPr/>
        </p:nvGrpSpPr>
        <p:grpSpPr>
          <a:xfrm>
            <a:off x="3835204" y="-3"/>
            <a:ext cx="1247336" cy="6858000"/>
            <a:chOff x="2730304" y="-3"/>
            <a:chExt cx="1247336" cy="6858000"/>
          </a:xfrm>
        </p:grpSpPr>
        <p:sp>
          <p:nvSpPr>
            <p:cNvPr id="15" name="Rectangle 7"/>
            <p:cNvSpPr/>
            <p:nvPr/>
          </p:nvSpPr>
          <p:spPr>
            <a:xfrm flipH="1" flipV="1">
              <a:off x="2730304" y="-1"/>
              <a:ext cx="1247336" cy="6857998"/>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5351750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5351750 w 8933398"/>
                <a:gd name="connsiteY4" fmla="*/ 0 h 6865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33398" h="6865303">
                  <a:moveTo>
                    <a:pt x="5351750" y="0"/>
                  </a:moveTo>
                  <a:lnTo>
                    <a:pt x="8933398" y="0"/>
                  </a:lnTo>
                  <a:lnTo>
                    <a:pt x="8933398" y="6865303"/>
                  </a:lnTo>
                  <a:lnTo>
                    <a:pt x="0" y="6865303"/>
                  </a:lnTo>
                  <a:lnTo>
                    <a:pt x="535175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6" name="Straight Connector 15"/>
            <p:cNvCxnSpPr/>
            <p:nvPr/>
          </p:nvCxnSpPr>
          <p:spPr>
            <a:xfrm flipV="1">
              <a:off x="3221381" y="-3"/>
              <a:ext cx="756259" cy="685800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139253" y="264790"/>
            <a:ext cx="4216847" cy="4431983"/>
          </a:xfrm>
          <a:prstGeom prst="rect">
            <a:avLst/>
          </a:prstGeom>
          <a:noFill/>
        </p:spPr>
        <p:txBody>
          <a:bodyPr wrap="square" rtlCol="0">
            <a:spAutoFit/>
          </a:bodyPr>
          <a:lstStyle/>
          <a:p>
            <a:pPr>
              <a:spcAft>
                <a:spcPts val="1200"/>
              </a:spcAft>
            </a:pPr>
            <a:r>
              <a:rPr lang="en-CA" sz="3200" b="1" dirty="0" smtClean="0">
                <a:solidFill>
                  <a:schemeClr val="accent2"/>
                </a:solidFill>
              </a:rPr>
              <a:t>The Green Gryphon Initiative</a:t>
            </a:r>
          </a:p>
          <a:p>
            <a:pPr marL="285750" indent="-285750">
              <a:spcAft>
                <a:spcPts val="1200"/>
              </a:spcAft>
              <a:buFont typeface="Arial" panose="020B0604020202020204" pitchFamily="34" charset="0"/>
              <a:buChar char="•"/>
            </a:pPr>
            <a:r>
              <a:rPr lang="en-CA" sz="2800" dirty="0" smtClean="0">
                <a:solidFill>
                  <a:schemeClr val="accent2"/>
                </a:solidFill>
              </a:rPr>
              <a:t>$26.2M Plan</a:t>
            </a:r>
          </a:p>
          <a:p>
            <a:pPr marL="285750" indent="-285750">
              <a:spcAft>
                <a:spcPts val="1200"/>
              </a:spcAft>
              <a:buFont typeface="Arial" panose="020B0604020202020204" pitchFamily="34" charset="0"/>
              <a:buChar char="•"/>
            </a:pPr>
            <a:r>
              <a:rPr lang="en-CA" sz="2800" dirty="0" smtClean="0">
                <a:solidFill>
                  <a:schemeClr val="accent2"/>
                </a:solidFill>
              </a:rPr>
              <a:t>Save $2.5M Annually</a:t>
            </a:r>
          </a:p>
          <a:p>
            <a:pPr marL="285750" indent="-285750">
              <a:spcAft>
                <a:spcPts val="1200"/>
              </a:spcAft>
              <a:buFont typeface="Arial" panose="020B0604020202020204" pitchFamily="34" charset="0"/>
              <a:buChar char="•"/>
            </a:pPr>
            <a:r>
              <a:rPr lang="en-CA" sz="2800" dirty="0" smtClean="0">
                <a:solidFill>
                  <a:schemeClr val="accent2"/>
                </a:solidFill>
              </a:rPr>
              <a:t>Reduce GHG Emissions by 4,700 tonnes eCO</a:t>
            </a:r>
            <a:r>
              <a:rPr lang="en-CA" sz="2800" baseline="-25000" dirty="0" smtClean="0">
                <a:solidFill>
                  <a:schemeClr val="accent2"/>
                </a:solidFill>
              </a:rPr>
              <a:t>2</a:t>
            </a:r>
            <a:endParaRPr lang="en-CA" sz="2800" dirty="0" smtClean="0">
              <a:solidFill>
                <a:schemeClr val="accent2"/>
              </a:solidFill>
            </a:endParaRPr>
          </a:p>
          <a:p>
            <a:pPr marL="285750" indent="-285750">
              <a:spcAft>
                <a:spcPts val="1200"/>
              </a:spcAft>
              <a:buFont typeface="Arial" panose="020B0604020202020204" pitchFamily="34" charset="0"/>
              <a:buChar char="•"/>
            </a:pPr>
            <a:r>
              <a:rPr lang="en-CA" sz="2800" dirty="0" smtClean="0">
                <a:solidFill>
                  <a:schemeClr val="accent2"/>
                </a:solidFill>
              </a:rPr>
              <a:t>Maximize Incentive $</a:t>
            </a:r>
          </a:p>
          <a:p>
            <a:pPr marL="285750" indent="-285750">
              <a:spcAft>
                <a:spcPts val="1200"/>
              </a:spcAft>
              <a:buFont typeface="Arial" panose="020B0604020202020204" pitchFamily="34" charset="0"/>
              <a:buChar char="•"/>
            </a:pPr>
            <a:r>
              <a:rPr lang="en-CA" sz="2800" dirty="0" smtClean="0">
                <a:solidFill>
                  <a:schemeClr val="accent2"/>
                </a:solidFill>
              </a:rPr>
              <a:t>8 Year Simple Payback</a:t>
            </a:r>
            <a:endParaRPr lang="en-CA" sz="2800" dirty="0">
              <a:solidFill>
                <a:schemeClr val="accent2"/>
              </a:solidFill>
            </a:endParaRPr>
          </a:p>
        </p:txBody>
      </p:sp>
    </p:spTree>
    <p:extLst>
      <p:ext uri="{BB962C8B-B14F-4D97-AF65-F5344CB8AC3E}">
        <p14:creationId xmlns:p14="http://schemas.microsoft.com/office/powerpoint/2010/main" val="809945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nvGrpSpPr>
        <p:grpSpPr>
          <a:xfrm>
            <a:off x="3122137" y="-5647"/>
            <a:ext cx="6034562" cy="6870715"/>
            <a:chOff x="3215238" y="-19"/>
            <a:chExt cx="6034562" cy="6870715"/>
          </a:xfrm>
        </p:grpSpPr>
        <p:sp>
          <p:nvSpPr>
            <p:cNvPr id="17" name="Rectangle 7"/>
            <p:cNvSpPr/>
            <p:nvPr/>
          </p:nvSpPr>
          <p:spPr>
            <a:xfrm>
              <a:off x="3215238" y="-19"/>
              <a:ext cx="6034562" cy="6870715"/>
            </a:xfrm>
            <a:custGeom>
              <a:avLst/>
              <a:gdLst>
                <a:gd name="connsiteX0" fmla="*/ 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0 w 5004048"/>
                <a:gd name="connsiteY4" fmla="*/ 0 h 6865303"/>
                <a:gd name="connsiteX0" fmla="*/ 1422400 w 5004048"/>
                <a:gd name="connsiteY0" fmla="*/ 0 h 6865303"/>
                <a:gd name="connsiteX1" fmla="*/ 5004048 w 5004048"/>
                <a:gd name="connsiteY1" fmla="*/ 0 h 6865303"/>
                <a:gd name="connsiteX2" fmla="*/ 5004048 w 5004048"/>
                <a:gd name="connsiteY2" fmla="*/ 6865303 h 6865303"/>
                <a:gd name="connsiteX3" fmla="*/ 0 w 5004048"/>
                <a:gd name="connsiteY3" fmla="*/ 6865303 h 6865303"/>
                <a:gd name="connsiteX4" fmla="*/ 1422400 w 5004048"/>
                <a:gd name="connsiteY4" fmla="*/ 0 h 6865303"/>
                <a:gd name="connsiteX0" fmla="*/ 5351750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5351750 w 8933398"/>
                <a:gd name="connsiteY4" fmla="*/ 0 h 6865303"/>
                <a:gd name="connsiteX0" fmla="*/ 23605 w 8933398"/>
                <a:gd name="connsiteY0" fmla="*/ 0 h 6865303"/>
                <a:gd name="connsiteX1" fmla="*/ 8933398 w 8933398"/>
                <a:gd name="connsiteY1" fmla="*/ 0 h 6865303"/>
                <a:gd name="connsiteX2" fmla="*/ 8933398 w 8933398"/>
                <a:gd name="connsiteY2" fmla="*/ 6865303 h 6865303"/>
                <a:gd name="connsiteX3" fmla="*/ 0 w 8933398"/>
                <a:gd name="connsiteY3" fmla="*/ 6865303 h 6865303"/>
                <a:gd name="connsiteX4" fmla="*/ 23605 w 8933398"/>
                <a:gd name="connsiteY4" fmla="*/ 0 h 6865303"/>
                <a:gd name="connsiteX0" fmla="*/ 1339463 w 10249256"/>
                <a:gd name="connsiteY0" fmla="*/ 0 h 6878017"/>
                <a:gd name="connsiteX1" fmla="*/ 10249256 w 10249256"/>
                <a:gd name="connsiteY1" fmla="*/ 0 h 6878017"/>
                <a:gd name="connsiteX2" fmla="*/ 10249256 w 10249256"/>
                <a:gd name="connsiteY2" fmla="*/ 6865303 h 6878017"/>
                <a:gd name="connsiteX3" fmla="*/ 0 w 10249256"/>
                <a:gd name="connsiteY3" fmla="*/ 6878017 h 6878017"/>
                <a:gd name="connsiteX4" fmla="*/ 1339463 w 10249256"/>
                <a:gd name="connsiteY4" fmla="*/ 0 h 6878017"/>
                <a:gd name="connsiteX0" fmla="*/ 1340134 w 10249927"/>
                <a:gd name="connsiteY0" fmla="*/ 0 h 6878017"/>
                <a:gd name="connsiteX1" fmla="*/ 10249927 w 10249927"/>
                <a:gd name="connsiteY1" fmla="*/ 0 h 6878017"/>
                <a:gd name="connsiteX2" fmla="*/ 10249927 w 10249927"/>
                <a:gd name="connsiteY2" fmla="*/ 6865303 h 6878017"/>
                <a:gd name="connsiteX3" fmla="*/ 671 w 10249927"/>
                <a:gd name="connsiteY3" fmla="*/ 6878017 h 6878017"/>
                <a:gd name="connsiteX4" fmla="*/ 1340134 w 10249927"/>
                <a:gd name="connsiteY4" fmla="*/ 0 h 6878017"/>
                <a:gd name="connsiteX0" fmla="*/ 1340144 w 10249937"/>
                <a:gd name="connsiteY0" fmla="*/ 17 h 6878034"/>
                <a:gd name="connsiteX1" fmla="*/ 10249937 w 10249937"/>
                <a:gd name="connsiteY1" fmla="*/ 17 h 6878034"/>
                <a:gd name="connsiteX2" fmla="*/ 10249937 w 10249937"/>
                <a:gd name="connsiteY2" fmla="*/ 6865320 h 6878034"/>
                <a:gd name="connsiteX3" fmla="*/ 681 w 10249937"/>
                <a:gd name="connsiteY3" fmla="*/ 6878034 h 6878034"/>
                <a:gd name="connsiteX4" fmla="*/ 1340144 w 10249937"/>
                <a:gd name="connsiteY4" fmla="*/ 17 h 68780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49937" h="6878034">
                  <a:moveTo>
                    <a:pt x="1340144" y="17"/>
                  </a:moveTo>
                  <a:lnTo>
                    <a:pt x="10249937" y="17"/>
                  </a:lnTo>
                  <a:lnTo>
                    <a:pt x="10249937" y="6865320"/>
                  </a:lnTo>
                  <a:lnTo>
                    <a:pt x="681" y="6878034"/>
                  </a:lnTo>
                  <a:cubicBezTo>
                    <a:pt x="-34594" y="6878035"/>
                    <a:pt x="1310704" y="-12698"/>
                    <a:pt x="1340144" y="17"/>
                  </a:cubicBez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8" name="Straight Connector 17"/>
            <p:cNvCxnSpPr/>
            <p:nvPr/>
          </p:nvCxnSpPr>
          <p:spPr>
            <a:xfrm flipV="1">
              <a:off x="3221381" y="-3"/>
              <a:ext cx="756259" cy="685800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grpSp>
      <p:grpSp>
        <p:nvGrpSpPr>
          <p:cNvPr id="4" name="Group 3"/>
          <p:cNvGrpSpPr/>
          <p:nvPr/>
        </p:nvGrpSpPr>
        <p:grpSpPr>
          <a:xfrm>
            <a:off x="4163476" y="1309881"/>
            <a:ext cx="4370923" cy="4163481"/>
            <a:chOff x="3245505" y="2476836"/>
            <a:chExt cx="2410374" cy="2295979"/>
          </a:xfrm>
        </p:grpSpPr>
        <p:sp>
          <p:nvSpPr>
            <p:cNvPr id="23" name="Block Arc 22"/>
            <p:cNvSpPr/>
            <p:nvPr/>
          </p:nvSpPr>
          <p:spPr>
            <a:xfrm>
              <a:off x="3437127" y="2667501"/>
              <a:ext cx="2033530" cy="2033530"/>
            </a:xfrm>
            <a:prstGeom prst="blockArc">
              <a:avLst>
                <a:gd name="adj1" fmla="val 14111950"/>
                <a:gd name="adj2" fmla="val 13081015"/>
                <a:gd name="adj3" fmla="val 991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4" name="Oval 23"/>
            <p:cNvSpPr/>
            <p:nvPr/>
          </p:nvSpPr>
          <p:spPr>
            <a:xfrm>
              <a:off x="4165798" y="2476836"/>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p:cNvSpPr/>
            <p:nvPr/>
          </p:nvSpPr>
          <p:spPr>
            <a:xfrm>
              <a:off x="5020624" y="3120358"/>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Oval 25"/>
            <p:cNvSpPr/>
            <p:nvPr/>
          </p:nvSpPr>
          <p:spPr>
            <a:xfrm>
              <a:off x="4661622" y="4108713"/>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A7402"/>
                </a:solidFill>
              </a:endParaRPr>
            </a:p>
          </p:txBody>
        </p:sp>
        <p:sp>
          <p:nvSpPr>
            <p:cNvPr id="27" name="Oval 26"/>
            <p:cNvSpPr/>
            <p:nvPr/>
          </p:nvSpPr>
          <p:spPr>
            <a:xfrm>
              <a:off x="3648416" y="4137560"/>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Oval 27"/>
            <p:cNvSpPr/>
            <p:nvPr/>
          </p:nvSpPr>
          <p:spPr>
            <a:xfrm>
              <a:off x="3245505" y="3323986"/>
              <a:ext cx="635255" cy="6352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Isosceles Triangle 28"/>
            <p:cNvSpPr/>
            <p:nvPr/>
          </p:nvSpPr>
          <p:spPr>
            <a:xfrm rot="2322924">
              <a:off x="3678086" y="2991767"/>
              <a:ext cx="201092" cy="1484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9" name="Content Placeholder 2"/>
          <p:cNvSpPr>
            <a:spLocks noGrp="1"/>
          </p:cNvSpPr>
          <p:nvPr>
            <p:ph idx="1"/>
          </p:nvPr>
        </p:nvSpPr>
        <p:spPr>
          <a:xfrm>
            <a:off x="173374" y="227257"/>
            <a:ext cx="2517250" cy="864096"/>
          </a:xfrm>
        </p:spPr>
        <p:txBody>
          <a:bodyPr>
            <a:noAutofit/>
          </a:bodyPr>
          <a:lstStyle/>
          <a:p>
            <a:pPr marL="0" indent="0">
              <a:buNone/>
            </a:pPr>
            <a:r>
              <a:rPr lang="en-CA" sz="3000" b="1" dirty="0" smtClean="0">
                <a:solidFill>
                  <a:schemeClr val="accent2"/>
                </a:solidFill>
              </a:rPr>
              <a:t>Delivering an EPC Solution</a:t>
            </a:r>
          </a:p>
        </p:txBody>
      </p:sp>
      <p:sp>
        <p:nvSpPr>
          <p:cNvPr id="43" name="Content Placeholder 2"/>
          <p:cNvSpPr txBox="1">
            <a:spLocks/>
          </p:cNvSpPr>
          <p:nvPr/>
        </p:nvSpPr>
        <p:spPr>
          <a:xfrm>
            <a:off x="112819" y="1487925"/>
            <a:ext cx="2615217" cy="2568448"/>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CA" sz="2400" b="1" dirty="0" smtClean="0">
                <a:solidFill>
                  <a:schemeClr val="accent2"/>
                </a:solidFill>
              </a:rPr>
              <a:t>EPC Solution…</a:t>
            </a:r>
          </a:p>
          <a:p>
            <a:pPr marL="0" indent="0">
              <a:buFont typeface="Arial" pitchFamily="34" charset="0"/>
              <a:buNone/>
            </a:pPr>
            <a:r>
              <a:rPr lang="en-CA" sz="2400" b="1" dirty="0" smtClean="0">
                <a:solidFill>
                  <a:schemeClr val="accent2"/>
                </a:solidFill>
              </a:rPr>
              <a:t>Similar to Other University Energy Conservation Projects</a:t>
            </a:r>
          </a:p>
        </p:txBody>
      </p:sp>
    </p:spTree>
    <p:extLst>
      <p:ext uri="{BB962C8B-B14F-4D97-AF65-F5344CB8AC3E}">
        <p14:creationId xmlns:p14="http://schemas.microsoft.com/office/powerpoint/2010/main" val="9975789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ERAPPA 2016">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6932</TotalTime>
  <Words>1877</Words>
  <Application>Microsoft Office PowerPoint</Application>
  <PresentationFormat>On-screen Show (4:3)</PresentationFormat>
  <Paragraphs>274</Paragraphs>
  <Slides>27</Slides>
  <Notes>13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Waveform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University of Toronto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ERAPPA 2016 Host Committee Progress Update</dc:title>
  <dc:creator>agmatace</dc:creator>
  <cp:lastModifiedBy>duck</cp:lastModifiedBy>
  <cp:revision>130</cp:revision>
  <cp:lastPrinted>2016-09-30T18:39:53Z</cp:lastPrinted>
  <dcterms:created xsi:type="dcterms:W3CDTF">2015-03-13T15:56:51Z</dcterms:created>
  <dcterms:modified xsi:type="dcterms:W3CDTF">2016-11-03T19:06:37Z</dcterms:modified>
</cp:coreProperties>
</file>